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7" r:id="rId4"/>
    <p:sldId id="272" r:id="rId5"/>
    <p:sldId id="270" r:id="rId6"/>
    <p:sldId id="273" r:id="rId7"/>
    <p:sldId id="274" r:id="rId8"/>
    <p:sldId id="275" r:id="rId9"/>
    <p:sldId id="271" r:id="rId10"/>
    <p:sldId id="266" r:id="rId11"/>
    <p:sldId id="268" r:id="rId12"/>
    <p:sldId id="276" r:id="rId13"/>
    <p:sldId id="277" r:id="rId14"/>
    <p:sldId id="278" r:id="rId15"/>
    <p:sldId id="279" r:id="rId16"/>
    <p:sldId id="269" r:id="rId17"/>
  </p:sldIdLst>
  <p:sldSz cx="18288000" cy="13716000"/>
  <p:notesSz cx="6858000" cy="9144000"/>
  <p:embeddedFontLst>
    <p:embeddedFont>
      <p:font typeface="양재블럭체" panose="02020603020101020101" pitchFamily="18" charset="-12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휴먼고딕" panose="02010504000101010101" pitchFamily="2" charset="-127"/>
      <p:regular r:id="rId25"/>
    </p:embeddedFont>
    <p:embeddedFont>
      <p:font typeface="SunBatang Light" panose="020B0600000101010101" charset="-127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166" autoAdjust="0"/>
  </p:normalViewPr>
  <p:slideViewPr>
    <p:cSldViewPr>
      <p:cViewPr varScale="1">
        <p:scale>
          <a:sx n="40" d="100"/>
          <a:sy n="40" d="100"/>
        </p:scale>
        <p:origin x="126" y="660"/>
      </p:cViewPr>
      <p:guideLst>
        <p:guide orient="horz" pos="216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130426"/>
            <a:ext cx="58293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3886200"/>
            <a:ext cx="48006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274639"/>
            <a:ext cx="15430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74639"/>
            <a:ext cx="451485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4406901"/>
            <a:ext cx="58293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906713"/>
            <a:ext cx="58293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600201"/>
            <a:ext cx="302895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600201"/>
            <a:ext cx="302895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535113"/>
            <a:ext cx="3030141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174875"/>
            <a:ext cx="3030141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1535113"/>
            <a:ext cx="3031331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174875"/>
            <a:ext cx="3031331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73050"/>
            <a:ext cx="2256235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273051"/>
            <a:ext cx="3833813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435101"/>
            <a:ext cx="2256235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4800600"/>
            <a:ext cx="41148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612775"/>
            <a:ext cx="41148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5367338"/>
            <a:ext cx="41148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274638"/>
            <a:ext cx="6172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600201"/>
            <a:ext cx="61722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6356351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6356351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microsoft.com/office/2007/relationships/hdphoto" Target="../media/hdphoto9.wdp"/><Relationship Id="rId5" Type="http://schemas.microsoft.com/office/2007/relationships/hdphoto" Target="../media/hdphoto6.wdp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microsoft.com/office/2007/relationships/hdphoto" Target="../media/hdphoto8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57900" y="3648075"/>
            <a:ext cx="6172200" cy="642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alphaModFix amt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543050" y="581025"/>
            <a:ext cx="5553075" cy="5953125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alphaModFix amt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192250" y="838200"/>
            <a:ext cx="9810750" cy="991552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>
            <a:alphaModFix amt="7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42925" y="8629650"/>
            <a:ext cx="4057650" cy="39909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99488" y="6072485"/>
            <a:ext cx="5897768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  <a:latin typeface="양재블럭체" panose="02020603020101020101" pitchFamily="18" charset="-127"/>
                <a:ea typeface="양재블럭체" panose="02020603020101020101" pitchFamily="18" charset="-127"/>
              </a:rPr>
              <a:t>MazeEscape</a:t>
            </a:r>
            <a:endParaRPr lang="ko-KR" altLang="en-US" sz="7200" dirty="0">
              <a:solidFill>
                <a:schemeClr val="bg1"/>
              </a:solidFill>
              <a:latin typeface="양재블럭체" panose="02020603020101020101" pitchFamily="18" charset="-127"/>
              <a:ea typeface="양재블럭체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87101" y="7307449"/>
            <a:ext cx="5913798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5400" dirty="0" err="1">
                <a:solidFill>
                  <a:schemeClr val="bg1"/>
                </a:solidFill>
                <a:latin typeface="양재블럭체" panose="02020603020101020101" pitchFamily="18" charset="-127"/>
                <a:ea typeface="양재블럭체" panose="02020603020101020101" pitchFamily="18" charset="-127"/>
              </a:rPr>
              <a:t>레벨디자인</a:t>
            </a:r>
            <a:r>
              <a:rPr lang="ko-KR" altLang="en-US" sz="5400" dirty="0">
                <a:solidFill>
                  <a:schemeClr val="bg1"/>
                </a:solidFill>
                <a:latin typeface="양재블럭체" panose="02020603020101020101" pitchFamily="18" charset="-127"/>
                <a:ea typeface="양재블럭체" panose="02020603020101020101" pitchFamily="18" charset="-127"/>
              </a:rPr>
              <a:t> 기획서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18722" y="10752680"/>
            <a:ext cx="2050562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휴먼고딕" panose="02010504000101010101" pitchFamily="2" charset="-127"/>
                <a:ea typeface="휴먼고딕" panose="02010504000101010101" pitchFamily="2" charset="-127"/>
              </a:rPr>
              <a:t>장태훈</a:t>
            </a:r>
            <a:endParaRPr lang="en-US" altLang="ko-KR" dirty="0">
              <a:solidFill>
                <a:schemeClr val="bg1"/>
              </a:solidFill>
              <a:latin typeface="휴먼고딕" panose="02010504000101010101" pitchFamily="2" charset="-127"/>
              <a:ea typeface="휴먼고딕" panose="02010504000101010101" pitchFamily="2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휴먼고딕" panose="02010504000101010101" pitchFamily="2" charset="-127"/>
                <a:ea typeface="휴먼고딕" panose="02010504000101010101" pitchFamily="2" charset="-127"/>
              </a:rPr>
              <a:t>jth7296@gmail.com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휴먼고딕" panose="02010504000101010101" pitchFamily="2" charset="-127"/>
                <a:ea typeface="휴먼고딕" panose="02010504000101010101" pitchFamily="2" charset="-127"/>
              </a:rPr>
              <a:t>010-5760-4245</a:t>
            </a:r>
            <a:endParaRPr lang="ko-KR" altLang="en-US" dirty="0">
              <a:solidFill>
                <a:schemeClr val="bg1"/>
              </a:solidFill>
              <a:latin typeface="휴먼고딕" panose="02010504000101010101" pitchFamily="2" charset="-127"/>
              <a:ea typeface="휴먼고딕" panose="02010504000101010101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45907" y="1014353"/>
            <a:ext cx="377699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500" dirty="0">
                <a:solidFill>
                  <a:schemeClr val="bg1"/>
                </a:solidFill>
              </a:rPr>
              <a:t>시나리오 컨셉</a:t>
            </a:r>
          </a:p>
        </p:txBody>
      </p:sp>
      <p:sp>
        <p:nvSpPr>
          <p:cNvPr id="6" name="TextBox 4"/>
          <p:cNvSpPr txBox="1"/>
          <p:nvPr/>
        </p:nvSpPr>
        <p:spPr>
          <a:xfrm>
            <a:off x="628650" y="1943100"/>
            <a:ext cx="2531370" cy="1371600"/>
          </a:xfrm>
          <a:prstGeom prst="rect">
            <a:avLst/>
          </a:prstGeom>
        </p:spPr>
        <p:txBody>
          <a:bodyPr rtlCol="0" anchor="ctr"/>
          <a:lstStyle/>
          <a:p>
            <a:pPr lvl="0" algn="ctr">
              <a:lnSpc>
                <a:spcPct val="191315"/>
              </a:lnSpc>
            </a:pPr>
            <a:r>
              <a:rPr lang="ko-KR" altLang="en-US" sz="7200" spc="480" dirty="0">
                <a:solidFill>
                  <a:schemeClr val="bg1"/>
                </a:solidFill>
                <a:latin typeface="SunBatang Light"/>
              </a:rPr>
              <a:t>컨셉</a:t>
            </a:r>
            <a:endParaRPr lang="en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2" name="TextBox 11"/>
          <p:cNvSpPr txBox="1"/>
          <p:nvPr/>
        </p:nvSpPr>
        <p:spPr>
          <a:xfrm>
            <a:off x="7459091" y="1799675"/>
            <a:ext cx="10287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</a:rPr>
              <a:t>도시에는 꽤 오래된 괴담이 하나 있었다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400" dirty="0">
                <a:solidFill>
                  <a:schemeClr val="bg1"/>
                </a:solidFill>
              </a:rPr>
              <a:t>도시의 </a:t>
            </a:r>
            <a:r>
              <a:rPr lang="ko-KR" altLang="en-US" sz="2800" b="1" dirty="0">
                <a:solidFill>
                  <a:schemeClr val="bg1"/>
                </a:solidFill>
              </a:rPr>
              <a:t>지하 하수도</a:t>
            </a:r>
            <a:r>
              <a:rPr lang="ko-KR" altLang="en-US" sz="2400" dirty="0">
                <a:solidFill>
                  <a:schemeClr val="bg1"/>
                </a:solidFill>
              </a:rPr>
              <a:t>에는 </a:t>
            </a:r>
            <a:r>
              <a:rPr lang="ko-KR" altLang="en-US" sz="2800" b="1" dirty="0">
                <a:solidFill>
                  <a:schemeClr val="bg1"/>
                </a:solidFill>
              </a:rPr>
              <a:t>미로</a:t>
            </a:r>
            <a:r>
              <a:rPr lang="ko-KR" altLang="en-US" sz="2400" dirty="0">
                <a:solidFill>
                  <a:schemeClr val="bg1"/>
                </a:solidFill>
              </a:rPr>
              <a:t>가 있고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>
                <a:solidFill>
                  <a:schemeClr val="bg1"/>
                </a:solidFill>
              </a:rPr>
              <a:t>그 미로에는 </a:t>
            </a:r>
            <a:r>
              <a:rPr lang="ko-KR" altLang="en-US" sz="2800" b="1" dirty="0">
                <a:solidFill>
                  <a:schemeClr val="bg1"/>
                </a:solidFill>
              </a:rPr>
              <a:t>괴물</a:t>
            </a:r>
            <a:r>
              <a:rPr lang="ko-KR" altLang="en-US" sz="2400" dirty="0">
                <a:solidFill>
                  <a:schemeClr val="bg1"/>
                </a:solidFill>
              </a:rPr>
              <a:t>들이 산다는 괴담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400" dirty="0">
                <a:solidFill>
                  <a:schemeClr val="bg1"/>
                </a:solidFill>
              </a:rPr>
              <a:t>취미로 여러가지 기계들을 모으는 주인공은 새로 산 </a:t>
            </a:r>
            <a:r>
              <a:rPr lang="ko-KR" altLang="en-US" sz="2800" b="1" dirty="0" smtClean="0">
                <a:solidFill>
                  <a:schemeClr val="bg1"/>
                </a:solidFill>
              </a:rPr>
              <a:t>펄스탐지기</a:t>
            </a:r>
            <a:r>
              <a:rPr lang="ko-KR" altLang="en-US" sz="2400" dirty="0" smtClean="0">
                <a:solidFill>
                  <a:schemeClr val="bg1"/>
                </a:solidFill>
              </a:rPr>
              <a:t>를 </a:t>
            </a:r>
            <a:r>
              <a:rPr lang="ko-KR" altLang="en-US" sz="2400" dirty="0">
                <a:solidFill>
                  <a:schemeClr val="bg1"/>
                </a:solidFill>
              </a:rPr>
              <a:t>들고 길을 걷다가 실수로 뚜껑이 열린 맨홀에 빠지고 만다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400" dirty="0">
                <a:solidFill>
                  <a:schemeClr val="bg1"/>
                </a:solidFill>
              </a:rPr>
              <a:t>다행히 맨홀의 아래쪽에 푹신한 무언가가 있어서 다치지는 않았지만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>
                <a:solidFill>
                  <a:schemeClr val="bg1"/>
                </a:solidFill>
              </a:rPr>
              <a:t>너무 깊이 들어왔는지 빛이 하나도 들어오지 못해 코앞도 보이지 않고있었다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400" dirty="0">
                <a:solidFill>
                  <a:schemeClr val="bg1"/>
                </a:solidFill>
              </a:rPr>
              <a:t>다행히 새로 산 </a:t>
            </a:r>
            <a:r>
              <a:rPr lang="ko-KR" altLang="en-US" sz="2400" dirty="0" smtClean="0">
                <a:solidFill>
                  <a:schemeClr val="bg1"/>
                </a:solidFill>
              </a:rPr>
              <a:t>펄스탐지기로 </a:t>
            </a:r>
            <a:r>
              <a:rPr lang="ko-KR" altLang="en-US" sz="2400" dirty="0">
                <a:solidFill>
                  <a:schemeClr val="bg1"/>
                </a:solidFill>
              </a:rPr>
              <a:t>주변을 파악할 수 있었으나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 smtClean="0">
                <a:solidFill>
                  <a:schemeClr val="bg1"/>
                </a:solidFill>
              </a:rPr>
              <a:t>펄스탐지기로 </a:t>
            </a:r>
            <a:r>
              <a:rPr lang="ko-KR" altLang="en-US" sz="2400" dirty="0">
                <a:solidFill>
                  <a:schemeClr val="bg1"/>
                </a:solidFill>
              </a:rPr>
              <a:t>이상한 </a:t>
            </a:r>
            <a:r>
              <a:rPr lang="ko-KR" altLang="en-US" sz="2400" dirty="0" err="1">
                <a:solidFill>
                  <a:schemeClr val="bg1"/>
                </a:solidFill>
              </a:rPr>
              <a:t>괴생명체를</a:t>
            </a:r>
            <a:r>
              <a:rPr lang="ko-KR" altLang="en-US" sz="2400" dirty="0">
                <a:solidFill>
                  <a:schemeClr val="bg1"/>
                </a:solidFill>
              </a:rPr>
              <a:t> 탐지해 발견하였고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>
                <a:solidFill>
                  <a:schemeClr val="bg1"/>
                </a:solidFill>
              </a:rPr>
              <a:t>이곳이 도시의 괴담에 나오는 미로임을 깨닫는다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800" b="1" dirty="0">
                <a:solidFill>
                  <a:schemeClr val="bg1"/>
                </a:solidFill>
              </a:rPr>
              <a:t>주인공은 미로에서 탈출하기 위해 괴물들을 피해서 </a:t>
            </a:r>
            <a:r>
              <a:rPr lang="ko-KR" altLang="en-US" sz="2800" b="1" dirty="0" smtClean="0">
                <a:solidFill>
                  <a:schemeClr val="bg1"/>
                </a:solidFill>
              </a:rPr>
              <a:t>펄스탐지기로 </a:t>
            </a:r>
            <a:r>
              <a:rPr lang="ko-KR" altLang="en-US" sz="2800" b="1" dirty="0">
                <a:solidFill>
                  <a:schemeClr val="bg1"/>
                </a:solidFill>
              </a:rPr>
              <a:t>탈출구를 찾기 시작한다</a:t>
            </a:r>
            <a:r>
              <a:rPr lang="en-US" altLang="ko-KR" sz="2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45907" y="6243013"/>
            <a:ext cx="4483920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500" dirty="0">
                <a:solidFill>
                  <a:schemeClr val="bg1"/>
                </a:solidFill>
              </a:rPr>
              <a:t>배경 그래픽 컨셉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0773" y="9143999"/>
            <a:ext cx="4630031" cy="2772874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92" y="9144000"/>
            <a:ext cx="5047856" cy="2772874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14" name="TextBox 13"/>
          <p:cNvSpPr txBox="1"/>
          <p:nvPr/>
        </p:nvSpPr>
        <p:spPr>
          <a:xfrm>
            <a:off x="7459091" y="7144732"/>
            <a:ext cx="106299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</a:rPr>
              <a:t>기본적으론 지하 하수도의 시멘트</a:t>
            </a:r>
            <a:r>
              <a:rPr lang="en-US" altLang="ko-KR" sz="2400" dirty="0">
                <a:solidFill>
                  <a:schemeClr val="bg1"/>
                </a:solidFill>
              </a:rPr>
              <a:t>,</a:t>
            </a:r>
            <a:r>
              <a:rPr lang="ko-KR" altLang="en-US" sz="2400" dirty="0" err="1">
                <a:solidFill>
                  <a:schemeClr val="bg1"/>
                </a:solidFill>
              </a:rPr>
              <a:t>콘트리트</a:t>
            </a:r>
            <a:r>
              <a:rPr lang="ko-KR" altLang="en-US" sz="2400" dirty="0">
                <a:solidFill>
                  <a:schemeClr val="bg1"/>
                </a:solidFill>
              </a:rPr>
              <a:t> 벽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</a:p>
          <a:p>
            <a:r>
              <a:rPr lang="ko-KR" altLang="en-US" sz="2400" dirty="0">
                <a:solidFill>
                  <a:schemeClr val="bg1"/>
                </a:solidFill>
              </a:rPr>
              <a:t>지저분하고 이끼와 습기가 가득한 바닥으로 구성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  <a:endParaRPr lang="ko-KR" altLang="en-US" sz="2400" dirty="0">
              <a:solidFill>
                <a:schemeClr val="bg1"/>
              </a:solidFill>
            </a:endParaRPr>
          </a:p>
          <a:p>
            <a:r>
              <a:rPr lang="ko-KR" altLang="en-US" sz="2400" dirty="0">
                <a:solidFill>
                  <a:schemeClr val="bg1"/>
                </a:solidFill>
              </a:rPr>
              <a:t>하지만 </a:t>
            </a:r>
            <a:r>
              <a:rPr lang="ko-KR" altLang="en-US" sz="2800" b="1" dirty="0">
                <a:solidFill>
                  <a:schemeClr val="bg1"/>
                </a:solidFill>
              </a:rPr>
              <a:t>어두워서 아무것도 보이지않는 환경</a:t>
            </a:r>
            <a:r>
              <a:rPr lang="ko-KR" altLang="en-US" sz="2400" dirty="0">
                <a:solidFill>
                  <a:schemeClr val="bg1"/>
                </a:solidFill>
              </a:rPr>
              <a:t>이기 때문에 전부 검은색으로 칠해버려도 상관 없음</a:t>
            </a:r>
          </a:p>
        </p:txBody>
      </p:sp>
      <p:sp>
        <p:nvSpPr>
          <p:cNvPr id="5" name="오른쪽 화살표 4"/>
          <p:cNvSpPr/>
          <p:nvPr/>
        </p:nvSpPr>
        <p:spPr>
          <a:xfrm>
            <a:off x="10591800" y="9982200"/>
            <a:ext cx="2433304" cy="1065846"/>
          </a:xfrm>
          <a:prstGeom prst="rightArrow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76100" y="9160349"/>
            <a:ext cx="4843462" cy="2744801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23932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/>
          <p:cNvSpPr txBox="1"/>
          <p:nvPr/>
        </p:nvSpPr>
        <p:spPr>
          <a:xfrm>
            <a:off x="-497427" y="2055394"/>
            <a:ext cx="5351910" cy="1371600"/>
          </a:xfrm>
          <a:prstGeom prst="rect">
            <a:avLst/>
          </a:prstGeom>
        </p:spPr>
        <p:txBody>
          <a:bodyPr rtlCol="0" anchor="ctr"/>
          <a:lstStyle/>
          <a:p>
            <a:pPr lvl="0" algn="ctr"/>
            <a:r>
              <a:rPr lang="ko-KR" altLang="en-US" sz="7200" spc="480" dirty="0" smtClean="0">
                <a:solidFill>
                  <a:schemeClr val="bg1"/>
                </a:solidFill>
                <a:latin typeface="SunBatang Light"/>
              </a:rPr>
              <a:t>진행 패턴</a:t>
            </a:r>
            <a:endParaRPr lang="en-US" altLang="ko-KR" sz="7200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/>
            <a:r>
              <a:rPr lang="ko-KR" altLang="en-US" sz="7200" spc="480" dirty="0" err="1" smtClean="0">
                <a:solidFill>
                  <a:schemeClr val="bg1"/>
                </a:solidFill>
                <a:latin typeface="SunBatang Light"/>
              </a:rPr>
              <a:t>플로우</a:t>
            </a:r>
            <a:endParaRPr lang="en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6" name="모서리가 둥근 직사각형 65"/>
          <p:cNvSpPr/>
          <p:nvPr/>
        </p:nvSpPr>
        <p:spPr>
          <a:xfrm>
            <a:off x="7385538" y="152400"/>
            <a:ext cx="1588561" cy="76899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스테이지 시작</a:t>
            </a:r>
          </a:p>
        </p:txBody>
      </p:sp>
      <p:sp>
        <p:nvSpPr>
          <p:cNvPr id="67" name="직사각형 66"/>
          <p:cNvSpPr/>
          <p:nvPr/>
        </p:nvSpPr>
        <p:spPr>
          <a:xfrm>
            <a:off x="10379077" y="398944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음파탐지기 발동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>
          <a:xfrm>
            <a:off x="7379677" y="16545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미로진입</a:t>
            </a:r>
            <a:endParaRPr lang="ko-KR" altLang="en-US" sz="1400" dirty="0"/>
          </a:p>
        </p:txBody>
      </p:sp>
      <p:sp>
        <p:nvSpPr>
          <p:cNvPr id="2" name="순서도: 판단 1"/>
          <p:cNvSpPr/>
          <p:nvPr/>
        </p:nvSpPr>
        <p:spPr>
          <a:xfrm>
            <a:off x="15671920" y="6191819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위험요소가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1" name="직사각형 20"/>
          <p:cNvSpPr/>
          <p:nvPr/>
        </p:nvSpPr>
        <p:spPr>
          <a:xfrm>
            <a:off x="15852667" y="398943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지형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위험요소</a:t>
            </a:r>
            <a:r>
              <a:rPr lang="en-US" altLang="ko-KR" sz="1400" dirty="0"/>
              <a:t>, </a:t>
            </a:r>
            <a:r>
              <a:rPr lang="ko-KR" altLang="en-US" sz="1400" dirty="0"/>
              <a:t>아이템</a:t>
            </a:r>
            <a:r>
              <a:rPr lang="en-US" altLang="ko-KR" sz="1400" dirty="0"/>
              <a:t>, </a:t>
            </a:r>
            <a:r>
              <a:rPr lang="ko-KR" altLang="en-US" sz="1400" dirty="0"/>
              <a:t>오브젝트 </a:t>
            </a:r>
            <a:r>
              <a:rPr lang="ko-KR" altLang="en-US" sz="1400" dirty="0" smtClean="0"/>
              <a:t>탐지</a:t>
            </a:r>
            <a:endParaRPr lang="ko-KR" altLang="en-US" sz="1400" dirty="0"/>
          </a:p>
        </p:txBody>
      </p:sp>
      <p:sp>
        <p:nvSpPr>
          <p:cNvPr id="22" name="순서도: 판단 21"/>
          <p:cNvSpPr/>
          <p:nvPr/>
        </p:nvSpPr>
        <p:spPr>
          <a:xfrm>
            <a:off x="12914977" y="6191819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무기를 </a:t>
            </a:r>
            <a:r>
              <a:rPr lang="ko-KR" altLang="en-US" sz="1400" dirty="0" err="1" smtClean="0"/>
              <a:t>소지중인가</a:t>
            </a:r>
            <a:r>
              <a:rPr lang="en-US" altLang="ko-KR" sz="1400" dirty="0" smtClean="0"/>
              <a:t>?</a:t>
            </a:r>
            <a:endParaRPr lang="ko-KR" altLang="en-US" sz="1400" dirty="0"/>
          </a:p>
        </p:txBody>
      </p:sp>
      <p:sp>
        <p:nvSpPr>
          <p:cNvPr id="23" name="순서도: 판단 22"/>
          <p:cNvSpPr/>
          <p:nvPr/>
        </p:nvSpPr>
        <p:spPr>
          <a:xfrm>
            <a:off x="15678759" y="1431393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오브젝트가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4" name="순서도: 판단 23"/>
          <p:cNvSpPr/>
          <p:nvPr/>
        </p:nvSpPr>
        <p:spPr>
          <a:xfrm>
            <a:off x="15678270" y="3565323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아이템이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15692661" y="10090548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출구가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6" name="직사각형 25"/>
          <p:cNvSpPr/>
          <p:nvPr/>
        </p:nvSpPr>
        <p:spPr>
          <a:xfrm>
            <a:off x="10379076" y="10401312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이동</a:t>
            </a:r>
            <a:endParaRPr lang="ko-KR" altLang="en-US" sz="1400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15864347" y="12074856"/>
            <a:ext cx="1588561" cy="76899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탈출 </a:t>
            </a:r>
            <a:r>
              <a:rPr lang="en-US" altLang="ko-KR" sz="1400" dirty="0" smtClean="0"/>
              <a:t>= </a:t>
            </a:r>
            <a:r>
              <a:rPr lang="ko-KR" altLang="en-US" sz="1400" dirty="0" err="1" smtClean="0"/>
              <a:t>클리어</a:t>
            </a:r>
            <a:endParaRPr lang="ko-KR" altLang="en-US" sz="1400" dirty="0"/>
          </a:p>
        </p:txBody>
      </p:sp>
      <p:cxnSp>
        <p:nvCxnSpPr>
          <p:cNvPr id="4" name="꺾인 연결선 3"/>
          <p:cNvCxnSpPr>
            <a:stCxn id="66" idx="2"/>
            <a:endCxn id="19" idx="0"/>
          </p:cNvCxnSpPr>
          <p:nvPr/>
        </p:nvCxnSpPr>
        <p:spPr>
          <a:xfrm rot="16200000" flipH="1">
            <a:off x="7816156" y="1285054"/>
            <a:ext cx="733147" cy="5820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2"/>
          <p:cNvCxnSpPr>
            <a:stCxn id="19" idx="3"/>
            <a:endCxn id="67" idx="1"/>
          </p:cNvCxnSpPr>
          <p:nvPr/>
        </p:nvCxnSpPr>
        <p:spPr>
          <a:xfrm flipV="1">
            <a:off x="8991600" y="735378"/>
            <a:ext cx="1387477" cy="1255594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67" idx="3"/>
            <a:endCxn id="21" idx="1"/>
          </p:cNvCxnSpPr>
          <p:nvPr/>
        </p:nvCxnSpPr>
        <p:spPr>
          <a:xfrm flipV="1">
            <a:off x="11991000" y="735377"/>
            <a:ext cx="3861667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21" idx="2"/>
            <a:endCxn id="23" idx="0"/>
          </p:cNvCxnSpPr>
          <p:nvPr/>
        </p:nvCxnSpPr>
        <p:spPr>
          <a:xfrm rot="5400000">
            <a:off x="16471887" y="1244650"/>
            <a:ext cx="359583" cy="13903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꺾인 연결선 45"/>
          <p:cNvCxnSpPr>
            <a:stCxn id="2" idx="1"/>
            <a:endCxn id="22" idx="3"/>
          </p:cNvCxnSpPr>
          <p:nvPr/>
        </p:nvCxnSpPr>
        <p:spPr>
          <a:xfrm rot="10800000">
            <a:off x="14846912" y="6839017"/>
            <a:ext cx="825009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 48"/>
          <p:cNvCxnSpPr>
            <a:stCxn id="2" idx="2"/>
            <a:endCxn id="25" idx="0"/>
          </p:cNvCxnSpPr>
          <p:nvPr/>
        </p:nvCxnSpPr>
        <p:spPr>
          <a:xfrm rot="16200000" flipH="1">
            <a:off x="15346091" y="8778010"/>
            <a:ext cx="2604333" cy="2074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꺾인 연결선 53"/>
          <p:cNvCxnSpPr>
            <a:stCxn id="23" idx="2"/>
            <a:endCxn id="24" idx="0"/>
          </p:cNvCxnSpPr>
          <p:nvPr/>
        </p:nvCxnSpPr>
        <p:spPr>
          <a:xfrm rot="5400000">
            <a:off x="16224715" y="3145312"/>
            <a:ext cx="839534" cy="48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stCxn id="24" idx="2"/>
            <a:endCxn id="2" idx="0"/>
          </p:cNvCxnSpPr>
          <p:nvPr/>
        </p:nvCxnSpPr>
        <p:spPr>
          <a:xfrm rot="5400000">
            <a:off x="15975012" y="5522594"/>
            <a:ext cx="1332100" cy="635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13074983" y="8126732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전투</a:t>
            </a:r>
            <a:endParaRPr lang="ko-KR" altLang="en-US" sz="1400" dirty="0"/>
          </a:p>
        </p:txBody>
      </p:sp>
      <p:sp>
        <p:nvSpPr>
          <p:cNvPr id="64" name="직사각형 63"/>
          <p:cNvSpPr/>
          <p:nvPr/>
        </p:nvSpPr>
        <p:spPr>
          <a:xfrm>
            <a:off x="11832689" y="9050989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회피</a:t>
            </a:r>
            <a:endParaRPr lang="ko-KR" altLang="en-US" sz="1400" dirty="0"/>
          </a:p>
        </p:txBody>
      </p:sp>
      <p:cxnSp>
        <p:nvCxnSpPr>
          <p:cNvPr id="73" name="꺾인 연결선 72"/>
          <p:cNvCxnSpPr>
            <a:stCxn id="22" idx="2"/>
            <a:endCxn id="62" idx="0"/>
          </p:cNvCxnSpPr>
          <p:nvPr/>
        </p:nvCxnSpPr>
        <p:spPr>
          <a:xfrm rot="16200000" flipH="1">
            <a:off x="13560686" y="7806472"/>
            <a:ext cx="640517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꺾인 연결선 76"/>
          <p:cNvCxnSpPr>
            <a:stCxn id="22" idx="1"/>
            <a:endCxn id="64" idx="0"/>
          </p:cNvCxnSpPr>
          <p:nvPr/>
        </p:nvCxnSpPr>
        <p:spPr>
          <a:xfrm rot="10800000" flipV="1">
            <a:off x="12638651" y="6839017"/>
            <a:ext cx="276326" cy="2211972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직사각형 123"/>
          <p:cNvSpPr/>
          <p:nvPr/>
        </p:nvSpPr>
        <p:spPr>
          <a:xfrm>
            <a:off x="13478834" y="17329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작동</a:t>
            </a:r>
            <a:endParaRPr lang="ko-KR" altLang="en-US" sz="1400" dirty="0"/>
          </a:p>
        </p:txBody>
      </p:sp>
      <p:cxnSp>
        <p:nvCxnSpPr>
          <p:cNvPr id="132" name="꺾인 연결선 131"/>
          <p:cNvCxnSpPr>
            <a:stCxn id="62" idx="3"/>
            <a:endCxn id="25" idx="0"/>
          </p:cNvCxnSpPr>
          <p:nvPr/>
        </p:nvCxnSpPr>
        <p:spPr>
          <a:xfrm>
            <a:off x="14686906" y="8463166"/>
            <a:ext cx="1971722" cy="1627382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꺾인 연결선 134"/>
          <p:cNvCxnSpPr>
            <a:stCxn id="64" idx="3"/>
            <a:endCxn id="25" idx="0"/>
          </p:cNvCxnSpPr>
          <p:nvPr/>
        </p:nvCxnSpPr>
        <p:spPr>
          <a:xfrm>
            <a:off x="13444612" y="9387423"/>
            <a:ext cx="3214016" cy="703125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꺾인 연결선 169"/>
          <p:cNvCxnSpPr>
            <a:stCxn id="23" idx="1"/>
            <a:endCxn id="124" idx="3"/>
          </p:cNvCxnSpPr>
          <p:nvPr/>
        </p:nvCxnSpPr>
        <p:spPr>
          <a:xfrm rot="10800000">
            <a:off x="15090757" y="2069373"/>
            <a:ext cx="588002" cy="921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직사각형 175"/>
          <p:cNvSpPr/>
          <p:nvPr/>
        </p:nvSpPr>
        <p:spPr>
          <a:xfrm>
            <a:off x="13478833" y="3890923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습득</a:t>
            </a:r>
            <a:endParaRPr lang="ko-KR" altLang="en-US" sz="1400" dirty="0"/>
          </a:p>
        </p:txBody>
      </p:sp>
      <p:cxnSp>
        <p:nvCxnSpPr>
          <p:cNvPr id="179" name="꺾인 연결선 178"/>
          <p:cNvCxnSpPr>
            <a:stCxn id="124" idx="2"/>
            <a:endCxn id="24" idx="0"/>
          </p:cNvCxnSpPr>
          <p:nvPr/>
        </p:nvCxnSpPr>
        <p:spPr>
          <a:xfrm rot="16200000" flipH="1">
            <a:off x="14884757" y="1805843"/>
            <a:ext cx="1159518" cy="235944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꺾인 연결선 181"/>
          <p:cNvCxnSpPr>
            <a:stCxn id="24" idx="1"/>
            <a:endCxn id="176" idx="3"/>
          </p:cNvCxnSpPr>
          <p:nvPr/>
        </p:nvCxnSpPr>
        <p:spPr>
          <a:xfrm rot="10800000" flipV="1">
            <a:off x="15090756" y="4212521"/>
            <a:ext cx="587514" cy="14836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꺾인 연결선 187"/>
          <p:cNvCxnSpPr>
            <a:stCxn id="176" idx="2"/>
            <a:endCxn id="2" idx="0"/>
          </p:cNvCxnSpPr>
          <p:nvPr/>
        </p:nvCxnSpPr>
        <p:spPr>
          <a:xfrm rot="16200000" flipH="1">
            <a:off x="14647327" y="4201258"/>
            <a:ext cx="1628029" cy="2353092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꺾인 연결선 190"/>
          <p:cNvCxnSpPr>
            <a:stCxn id="25" idx="2"/>
            <a:endCxn id="28" idx="0"/>
          </p:cNvCxnSpPr>
          <p:nvPr/>
        </p:nvCxnSpPr>
        <p:spPr>
          <a:xfrm rot="5400000">
            <a:off x="16313672" y="11729900"/>
            <a:ext cx="689912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꺾인 연결선 193"/>
          <p:cNvCxnSpPr>
            <a:stCxn id="25" idx="1"/>
            <a:endCxn id="26" idx="3"/>
          </p:cNvCxnSpPr>
          <p:nvPr/>
        </p:nvCxnSpPr>
        <p:spPr>
          <a:xfrm rot="10800000">
            <a:off x="11990999" y="10737746"/>
            <a:ext cx="3701662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꺾인 연결선 197"/>
          <p:cNvCxnSpPr>
            <a:stCxn id="26" idx="0"/>
            <a:endCxn id="67" idx="2"/>
          </p:cNvCxnSpPr>
          <p:nvPr/>
        </p:nvCxnSpPr>
        <p:spPr>
          <a:xfrm rot="5400000" flipH="1" flipV="1">
            <a:off x="6520288" y="5736562"/>
            <a:ext cx="9329501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직사각형 208"/>
          <p:cNvSpPr/>
          <p:nvPr/>
        </p:nvSpPr>
        <p:spPr>
          <a:xfrm>
            <a:off x="11572910" y="17329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/>
              <a:t>출구생성</a:t>
            </a:r>
            <a:endParaRPr lang="ko-KR" altLang="en-US" sz="1400" dirty="0"/>
          </a:p>
        </p:txBody>
      </p:sp>
      <p:cxnSp>
        <p:nvCxnSpPr>
          <p:cNvPr id="210" name="꺾인 연결선 209"/>
          <p:cNvCxnSpPr>
            <a:stCxn id="124" idx="1"/>
            <a:endCxn id="209" idx="3"/>
          </p:cNvCxnSpPr>
          <p:nvPr/>
        </p:nvCxnSpPr>
        <p:spPr>
          <a:xfrm rot="10800000">
            <a:off x="13184834" y="2069372"/>
            <a:ext cx="294001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187" y="6433473"/>
            <a:ext cx="61722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72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/>
          <p:cNvSpPr txBox="1"/>
          <p:nvPr/>
        </p:nvSpPr>
        <p:spPr>
          <a:xfrm>
            <a:off x="-497427" y="2055394"/>
            <a:ext cx="5351910" cy="1371600"/>
          </a:xfrm>
          <a:prstGeom prst="rect">
            <a:avLst/>
          </a:prstGeom>
        </p:spPr>
        <p:txBody>
          <a:bodyPr rtlCol="0" anchor="ctr"/>
          <a:lstStyle/>
          <a:p>
            <a:pPr lvl="0" algn="ctr"/>
            <a:r>
              <a:rPr lang="ko-KR" altLang="en-US" sz="7200" spc="480" dirty="0" smtClean="0">
                <a:solidFill>
                  <a:schemeClr val="bg1"/>
                </a:solidFill>
                <a:latin typeface="SunBatang Light"/>
              </a:rPr>
              <a:t>진행 패턴</a:t>
            </a:r>
            <a:endParaRPr lang="en-US" altLang="ko-KR" sz="7200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/>
            <a:r>
              <a:rPr lang="ko-KR" altLang="en-US" sz="7200" spc="480" dirty="0" err="1" smtClean="0">
                <a:solidFill>
                  <a:schemeClr val="bg1"/>
                </a:solidFill>
                <a:latin typeface="SunBatang Light"/>
              </a:rPr>
              <a:t>플로우</a:t>
            </a:r>
            <a:endParaRPr lang="en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6" name="모서리가 둥근 직사각형 65"/>
          <p:cNvSpPr/>
          <p:nvPr/>
        </p:nvSpPr>
        <p:spPr>
          <a:xfrm>
            <a:off x="7385538" y="152400"/>
            <a:ext cx="1588561" cy="76899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스테이지 시작</a:t>
            </a:r>
          </a:p>
        </p:txBody>
      </p:sp>
      <p:sp>
        <p:nvSpPr>
          <p:cNvPr id="67" name="직사각형 66"/>
          <p:cNvSpPr/>
          <p:nvPr/>
        </p:nvSpPr>
        <p:spPr>
          <a:xfrm>
            <a:off x="10379077" y="398944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음파탐지기 발동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>
          <a:xfrm>
            <a:off x="7379677" y="16545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미로진입</a:t>
            </a:r>
            <a:endParaRPr lang="ko-KR" altLang="en-US" sz="1400" dirty="0"/>
          </a:p>
        </p:txBody>
      </p:sp>
      <p:sp>
        <p:nvSpPr>
          <p:cNvPr id="2" name="순서도: 판단 1"/>
          <p:cNvSpPr/>
          <p:nvPr/>
        </p:nvSpPr>
        <p:spPr>
          <a:xfrm>
            <a:off x="15671920" y="6191819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위험요소가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1" name="직사각형 20"/>
          <p:cNvSpPr/>
          <p:nvPr/>
        </p:nvSpPr>
        <p:spPr>
          <a:xfrm>
            <a:off x="15852667" y="398943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지형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위험요소</a:t>
            </a:r>
            <a:r>
              <a:rPr lang="en-US" altLang="ko-KR" sz="1400" dirty="0"/>
              <a:t>, </a:t>
            </a:r>
            <a:r>
              <a:rPr lang="ko-KR" altLang="en-US" sz="1400" dirty="0"/>
              <a:t>아이템</a:t>
            </a:r>
            <a:r>
              <a:rPr lang="en-US" altLang="ko-KR" sz="1400" dirty="0"/>
              <a:t>, </a:t>
            </a:r>
            <a:r>
              <a:rPr lang="ko-KR" altLang="en-US" sz="1400" dirty="0"/>
              <a:t>오브젝트 </a:t>
            </a:r>
            <a:r>
              <a:rPr lang="ko-KR" altLang="en-US" sz="1400" dirty="0" smtClean="0"/>
              <a:t>탐지</a:t>
            </a:r>
            <a:endParaRPr lang="ko-KR" altLang="en-US" sz="1400" dirty="0"/>
          </a:p>
        </p:txBody>
      </p:sp>
      <p:sp>
        <p:nvSpPr>
          <p:cNvPr id="22" name="순서도: 판단 21"/>
          <p:cNvSpPr/>
          <p:nvPr/>
        </p:nvSpPr>
        <p:spPr>
          <a:xfrm>
            <a:off x="12914977" y="6191819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무기를 </a:t>
            </a:r>
            <a:r>
              <a:rPr lang="ko-KR" altLang="en-US" sz="1400" dirty="0" err="1" smtClean="0"/>
              <a:t>소지중인가</a:t>
            </a:r>
            <a:r>
              <a:rPr lang="en-US" altLang="ko-KR" sz="1400" dirty="0" smtClean="0"/>
              <a:t>?</a:t>
            </a:r>
            <a:endParaRPr lang="ko-KR" altLang="en-US" sz="1400" dirty="0"/>
          </a:p>
        </p:txBody>
      </p:sp>
      <p:sp>
        <p:nvSpPr>
          <p:cNvPr id="23" name="순서도: 판단 22"/>
          <p:cNvSpPr/>
          <p:nvPr/>
        </p:nvSpPr>
        <p:spPr>
          <a:xfrm>
            <a:off x="15678759" y="1431393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오브젝트가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4" name="순서도: 판단 23"/>
          <p:cNvSpPr/>
          <p:nvPr/>
        </p:nvSpPr>
        <p:spPr>
          <a:xfrm>
            <a:off x="15678270" y="3565323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아이템이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15692661" y="10090548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출구가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6" name="직사각형 25"/>
          <p:cNvSpPr/>
          <p:nvPr/>
        </p:nvSpPr>
        <p:spPr>
          <a:xfrm>
            <a:off x="10379076" y="10401312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이동</a:t>
            </a:r>
            <a:endParaRPr lang="ko-KR" altLang="en-US" sz="1400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15864347" y="12074856"/>
            <a:ext cx="1588561" cy="76899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탈출 </a:t>
            </a:r>
            <a:r>
              <a:rPr lang="en-US" altLang="ko-KR" sz="1400" dirty="0" smtClean="0"/>
              <a:t>= </a:t>
            </a:r>
            <a:r>
              <a:rPr lang="ko-KR" altLang="en-US" sz="1400" dirty="0" err="1" smtClean="0"/>
              <a:t>클리어</a:t>
            </a:r>
            <a:endParaRPr lang="ko-KR" altLang="en-US" sz="1400" dirty="0"/>
          </a:p>
        </p:txBody>
      </p:sp>
      <p:cxnSp>
        <p:nvCxnSpPr>
          <p:cNvPr id="4" name="꺾인 연결선 3"/>
          <p:cNvCxnSpPr>
            <a:stCxn id="66" idx="2"/>
            <a:endCxn id="19" idx="0"/>
          </p:cNvCxnSpPr>
          <p:nvPr/>
        </p:nvCxnSpPr>
        <p:spPr>
          <a:xfrm rot="16200000" flipH="1">
            <a:off x="7816156" y="1285054"/>
            <a:ext cx="733147" cy="5820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2"/>
          <p:cNvCxnSpPr>
            <a:stCxn id="19" idx="3"/>
            <a:endCxn id="67" idx="1"/>
          </p:cNvCxnSpPr>
          <p:nvPr/>
        </p:nvCxnSpPr>
        <p:spPr>
          <a:xfrm flipV="1">
            <a:off x="8991600" y="735378"/>
            <a:ext cx="1387477" cy="1255594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67" idx="3"/>
            <a:endCxn id="21" idx="1"/>
          </p:cNvCxnSpPr>
          <p:nvPr/>
        </p:nvCxnSpPr>
        <p:spPr>
          <a:xfrm flipV="1">
            <a:off x="11991000" y="735377"/>
            <a:ext cx="3861667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21" idx="2"/>
            <a:endCxn id="23" idx="0"/>
          </p:cNvCxnSpPr>
          <p:nvPr/>
        </p:nvCxnSpPr>
        <p:spPr>
          <a:xfrm rot="5400000">
            <a:off x="16471887" y="1244650"/>
            <a:ext cx="359583" cy="13903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꺾인 연결선 45"/>
          <p:cNvCxnSpPr>
            <a:stCxn id="2" idx="1"/>
            <a:endCxn id="22" idx="3"/>
          </p:cNvCxnSpPr>
          <p:nvPr/>
        </p:nvCxnSpPr>
        <p:spPr>
          <a:xfrm rot="10800000">
            <a:off x="14846912" y="6839017"/>
            <a:ext cx="825009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 48"/>
          <p:cNvCxnSpPr>
            <a:stCxn id="2" idx="2"/>
            <a:endCxn id="25" idx="0"/>
          </p:cNvCxnSpPr>
          <p:nvPr/>
        </p:nvCxnSpPr>
        <p:spPr>
          <a:xfrm rot="16200000" flipH="1">
            <a:off x="15346091" y="8778010"/>
            <a:ext cx="2604333" cy="2074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꺾인 연결선 53"/>
          <p:cNvCxnSpPr>
            <a:stCxn id="23" idx="2"/>
            <a:endCxn id="24" idx="0"/>
          </p:cNvCxnSpPr>
          <p:nvPr/>
        </p:nvCxnSpPr>
        <p:spPr>
          <a:xfrm rot="5400000">
            <a:off x="16224715" y="3145312"/>
            <a:ext cx="839534" cy="48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stCxn id="24" idx="2"/>
            <a:endCxn id="2" idx="0"/>
          </p:cNvCxnSpPr>
          <p:nvPr/>
        </p:nvCxnSpPr>
        <p:spPr>
          <a:xfrm rot="5400000">
            <a:off x="15975012" y="5522594"/>
            <a:ext cx="1332100" cy="635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13074983" y="8126732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전투</a:t>
            </a:r>
            <a:endParaRPr lang="ko-KR" altLang="en-US" sz="1400" dirty="0"/>
          </a:p>
        </p:txBody>
      </p:sp>
      <p:sp>
        <p:nvSpPr>
          <p:cNvPr id="64" name="직사각형 63"/>
          <p:cNvSpPr/>
          <p:nvPr/>
        </p:nvSpPr>
        <p:spPr>
          <a:xfrm>
            <a:off x="11832689" y="9050989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회피</a:t>
            </a:r>
            <a:endParaRPr lang="ko-KR" altLang="en-US" sz="1400" dirty="0"/>
          </a:p>
        </p:txBody>
      </p:sp>
      <p:cxnSp>
        <p:nvCxnSpPr>
          <p:cNvPr id="73" name="꺾인 연결선 72"/>
          <p:cNvCxnSpPr>
            <a:stCxn id="22" idx="2"/>
            <a:endCxn id="62" idx="0"/>
          </p:cNvCxnSpPr>
          <p:nvPr/>
        </p:nvCxnSpPr>
        <p:spPr>
          <a:xfrm rot="16200000" flipH="1">
            <a:off x="13560686" y="7806472"/>
            <a:ext cx="640517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꺾인 연결선 76"/>
          <p:cNvCxnSpPr>
            <a:stCxn id="22" idx="1"/>
            <a:endCxn id="64" idx="0"/>
          </p:cNvCxnSpPr>
          <p:nvPr/>
        </p:nvCxnSpPr>
        <p:spPr>
          <a:xfrm rot="10800000" flipV="1">
            <a:off x="12638651" y="6839017"/>
            <a:ext cx="276326" cy="2211972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직사각형 123"/>
          <p:cNvSpPr/>
          <p:nvPr/>
        </p:nvSpPr>
        <p:spPr>
          <a:xfrm>
            <a:off x="13478834" y="17329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작동</a:t>
            </a:r>
            <a:endParaRPr lang="ko-KR" altLang="en-US" sz="1400" dirty="0"/>
          </a:p>
        </p:txBody>
      </p:sp>
      <p:cxnSp>
        <p:nvCxnSpPr>
          <p:cNvPr id="132" name="꺾인 연결선 131"/>
          <p:cNvCxnSpPr>
            <a:stCxn id="62" idx="3"/>
            <a:endCxn id="25" idx="0"/>
          </p:cNvCxnSpPr>
          <p:nvPr/>
        </p:nvCxnSpPr>
        <p:spPr>
          <a:xfrm>
            <a:off x="14686906" y="8463166"/>
            <a:ext cx="1971722" cy="1627382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꺾인 연결선 134"/>
          <p:cNvCxnSpPr>
            <a:stCxn id="64" idx="3"/>
            <a:endCxn id="25" idx="0"/>
          </p:cNvCxnSpPr>
          <p:nvPr/>
        </p:nvCxnSpPr>
        <p:spPr>
          <a:xfrm>
            <a:off x="13444612" y="9387423"/>
            <a:ext cx="3214016" cy="703125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꺾인 연결선 169"/>
          <p:cNvCxnSpPr>
            <a:stCxn id="23" idx="1"/>
            <a:endCxn id="124" idx="3"/>
          </p:cNvCxnSpPr>
          <p:nvPr/>
        </p:nvCxnSpPr>
        <p:spPr>
          <a:xfrm rot="10800000">
            <a:off x="15090757" y="2069373"/>
            <a:ext cx="588002" cy="921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직사각형 175"/>
          <p:cNvSpPr/>
          <p:nvPr/>
        </p:nvSpPr>
        <p:spPr>
          <a:xfrm>
            <a:off x="13478833" y="3890923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습득</a:t>
            </a:r>
            <a:endParaRPr lang="ko-KR" altLang="en-US" sz="1400" dirty="0"/>
          </a:p>
        </p:txBody>
      </p:sp>
      <p:cxnSp>
        <p:nvCxnSpPr>
          <p:cNvPr id="179" name="꺾인 연결선 178"/>
          <p:cNvCxnSpPr>
            <a:stCxn id="124" idx="2"/>
            <a:endCxn id="24" idx="0"/>
          </p:cNvCxnSpPr>
          <p:nvPr/>
        </p:nvCxnSpPr>
        <p:spPr>
          <a:xfrm rot="16200000" flipH="1">
            <a:off x="14884757" y="1805843"/>
            <a:ext cx="1159518" cy="235944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꺾인 연결선 181"/>
          <p:cNvCxnSpPr>
            <a:stCxn id="24" idx="1"/>
            <a:endCxn id="176" idx="3"/>
          </p:cNvCxnSpPr>
          <p:nvPr/>
        </p:nvCxnSpPr>
        <p:spPr>
          <a:xfrm rot="10800000" flipV="1">
            <a:off x="15090756" y="4212521"/>
            <a:ext cx="587514" cy="14836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꺾인 연결선 187"/>
          <p:cNvCxnSpPr>
            <a:stCxn id="176" idx="2"/>
            <a:endCxn id="2" idx="0"/>
          </p:cNvCxnSpPr>
          <p:nvPr/>
        </p:nvCxnSpPr>
        <p:spPr>
          <a:xfrm rot="16200000" flipH="1">
            <a:off x="14647327" y="4201258"/>
            <a:ext cx="1628029" cy="2353092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꺾인 연결선 190"/>
          <p:cNvCxnSpPr>
            <a:stCxn id="25" idx="2"/>
            <a:endCxn id="28" idx="0"/>
          </p:cNvCxnSpPr>
          <p:nvPr/>
        </p:nvCxnSpPr>
        <p:spPr>
          <a:xfrm rot="5400000">
            <a:off x="16313672" y="11729900"/>
            <a:ext cx="689912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꺾인 연결선 193"/>
          <p:cNvCxnSpPr>
            <a:stCxn id="25" idx="1"/>
            <a:endCxn id="26" idx="3"/>
          </p:cNvCxnSpPr>
          <p:nvPr/>
        </p:nvCxnSpPr>
        <p:spPr>
          <a:xfrm rot="10800000">
            <a:off x="11990999" y="10737746"/>
            <a:ext cx="3701662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꺾인 연결선 197"/>
          <p:cNvCxnSpPr>
            <a:stCxn id="26" idx="0"/>
            <a:endCxn id="67" idx="2"/>
          </p:cNvCxnSpPr>
          <p:nvPr/>
        </p:nvCxnSpPr>
        <p:spPr>
          <a:xfrm rot="5400000" flipH="1" flipV="1">
            <a:off x="6520288" y="5736562"/>
            <a:ext cx="9329501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직사각형 208"/>
          <p:cNvSpPr/>
          <p:nvPr/>
        </p:nvSpPr>
        <p:spPr>
          <a:xfrm>
            <a:off x="11572910" y="17329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/>
              <a:t>출구생성</a:t>
            </a:r>
            <a:endParaRPr lang="ko-KR" altLang="en-US" sz="1400" dirty="0"/>
          </a:p>
        </p:txBody>
      </p:sp>
      <p:cxnSp>
        <p:nvCxnSpPr>
          <p:cNvPr id="210" name="꺾인 연결선 209"/>
          <p:cNvCxnSpPr>
            <a:stCxn id="124" idx="1"/>
            <a:endCxn id="209" idx="3"/>
          </p:cNvCxnSpPr>
          <p:nvPr/>
        </p:nvCxnSpPr>
        <p:spPr>
          <a:xfrm rot="10800000">
            <a:off x="13184834" y="2069372"/>
            <a:ext cx="294001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187" y="6433473"/>
            <a:ext cx="61722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54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/>
          <p:cNvSpPr txBox="1"/>
          <p:nvPr/>
        </p:nvSpPr>
        <p:spPr>
          <a:xfrm>
            <a:off x="-497427" y="2055394"/>
            <a:ext cx="5351910" cy="1371600"/>
          </a:xfrm>
          <a:prstGeom prst="rect">
            <a:avLst/>
          </a:prstGeom>
        </p:spPr>
        <p:txBody>
          <a:bodyPr rtlCol="0" anchor="ctr"/>
          <a:lstStyle/>
          <a:p>
            <a:pPr lvl="0" algn="ctr"/>
            <a:r>
              <a:rPr lang="ko-KR" altLang="en-US" sz="7200" spc="480" dirty="0" smtClean="0">
                <a:solidFill>
                  <a:schemeClr val="bg1"/>
                </a:solidFill>
                <a:latin typeface="SunBatang Light"/>
              </a:rPr>
              <a:t>진행 패턴</a:t>
            </a:r>
            <a:endParaRPr lang="en-US" altLang="ko-KR" sz="7200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/>
            <a:r>
              <a:rPr lang="ko-KR" altLang="en-US" sz="7200" spc="480" dirty="0" err="1" smtClean="0">
                <a:solidFill>
                  <a:schemeClr val="bg1"/>
                </a:solidFill>
                <a:latin typeface="SunBatang Light"/>
              </a:rPr>
              <a:t>플로우</a:t>
            </a:r>
            <a:endParaRPr lang="en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6" name="모서리가 둥근 직사각형 65"/>
          <p:cNvSpPr/>
          <p:nvPr/>
        </p:nvSpPr>
        <p:spPr>
          <a:xfrm>
            <a:off x="7385538" y="152400"/>
            <a:ext cx="1588561" cy="76899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스테이지 시작</a:t>
            </a:r>
          </a:p>
        </p:txBody>
      </p:sp>
      <p:sp>
        <p:nvSpPr>
          <p:cNvPr id="67" name="직사각형 66"/>
          <p:cNvSpPr/>
          <p:nvPr/>
        </p:nvSpPr>
        <p:spPr>
          <a:xfrm>
            <a:off x="10379077" y="398944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음파탐지기 발동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>
          <a:xfrm>
            <a:off x="7379677" y="16545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미로진입</a:t>
            </a:r>
            <a:endParaRPr lang="ko-KR" altLang="en-US" sz="1400" dirty="0"/>
          </a:p>
        </p:txBody>
      </p:sp>
      <p:sp>
        <p:nvSpPr>
          <p:cNvPr id="2" name="순서도: 판단 1"/>
          <p:cNvSpPr/>
          <p:nvPr/>
        </p:nvSpPr>
        <p:spPr>
          <a:xfrm>
            <a:off x="15671920" y="6191819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위험요소가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1" name="직사각형 20"/>
          <p:cNvSpPr/>
          <p:nvPr/>
        </p:nvSpPr>
        <p:spPr>
          <a:xfrm>
            <a:off x="15852667" y="398943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지형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위험요소</a:t>
            </a:r>
            <a:r>
              <a:rPr lang="en-US" altLang="ko-KR" sz="1400" dirty="0"/>
              <a:t>, </a:t>
            </a:r>
            <a:r>
              <a:rPr lang="ko-KR" altLang="en-US" sz="1400" dirty="0"/>
              <a:t>아이템</a:t>
            </a:r>
            <a:r>
              <a:rPr lang="en-US" altLang="ko-KR" sz="1400" dirty="0"/>
              <a:t>, </a:t>
            </a:r>
            <a:r>
              <a:rPr lang="ko-KR" altLang="en-US" sz="1400" dirty="0"/>
              <a:t>오브젝트 </a:t>
            </a:r>
            <a:r>
              <a:rPr lang="ko-KR" altLang="en-US" sz="1400" dirty="0" smtClean="0"/>
              <a:t>탐지</a:t>
            </a:r>
            <a:endParaRPr lang="ko-KR" altLang="en-US" sz="1400" dirty="0"/>
          </a:p>
        </p:txBody>
      </p:sp>
      <p:sp>
        <p:nvSpPr>
          <p:cNvPr id="22" name="순서도: 판단 21"/>
          <p:cNvSpPr/>
          <p:nvPr/>
        </p:nvSpPr>
        <p:spPr>
          <a:xfrm>
            <a:off x="12914977" y="6191819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무기를 </a:t>
            </a:r>
            <a:r>
              <a:rPr lang="ko-KR" altLang="en-US" sz="1400" dirty="0" err="1" smtClean="0"/>
              <a:t>소지중인가</a:t>
            </a:r>
            <a:r>
              <a:rPr lang="en-US" altLang="ko-KR" sz="1400" dirty="0" smtClean="0"/>
              <a:t>?</a:t>
            </a:r>
            <a:endParaRPr lang="ko-KR" altLang="en-US" sz="1400" dirty="0"/>
          </a:p>
        </p:txBody>
      </p:sp>
      <p:sp>
        <p:nvSpPr>
          <p:cNvPr id="23" name="순서도: 판단 22"/>
          <p:cNvSpPr/>
          <p:nvPr/>
        </p:nvSpPr>
        <p:spPr>
          <a:xfrm>
            <a:off x="15678759" y="1431393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오브젝트가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4" name="순서도: 판단 23"/>
          <p:cNvSpPr/>
          <p:nvPr/>
        </p:nvSpPr>
        <p:spPr>
          <a:xfrm>
            <a:off x="15678270" y="3565323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아이템이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15692661" y="10090548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출구가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6" name="직사각형 25"/>
          <p:cNvSpPr/>
          <p:nvPr/>
        </p:nvSpPr>
        <p:spPr>
          <a:xfrm>
            <a:off x="10379076" y="10401312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이동</a:t>
            </a:r>
            <a:endParaRPr lang="ko-KR" altLang="en-US" sz="1400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15864347" y="12074856"/>
            <a:ext cx="1588561" cy="76899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탈출 </a:t>
            </a:r>
            <a:r>
              <a:rPr lang="en-US" altLang="ko-KR" sz="1400" dirty="0" smtClean="0"/>
              <a:t>= </a:t>
            </a:r>
            <a:r>
              <a:rPr lang="ko-KR" altLang="en-US" sz="1400" dirty="0" err="1" smtClean="0"/>
              <a:t>클리어</a:t>
            </a:r>
            <a:endParaRPr lang="ko-KR" altLang="en-US" sz="1400" dirty="0"/>
          </a:p>
        </p:txBody>
      </p:sp>
      <p:cxnSp>
        <p:nvCxnSpPr>
          <p:cNvPr id="4" name="꺾인 연결선 3"/>
          <p:cNvCxnSpPr>
            <a:stCxn id="66" idx="2"/>
            <a:endCxn id="19" idx="0"/>
          </p:cNvCxnSpPr>
          <p:nvPr/>
        </p:nvCxnSpPr>
        <p:spPr>
          <a:xfrm rot="16200000" flipH="1">
            <a:off x="7816156" y="1285054"/>
            <a:ext cx="733147" cy="5820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2"/>
          <p:cNvCxnSpPr>
            <a:stCxn id="19" idx="3"/>
            <a:endCxn id="67" idx="1"/>
          </p:cNvCxnSpPr>
          <p:nvPr/>
        </p:nvCxnSpPr>
        <p:spPr>
          <a:xfrm flipV="1">
            <a:off x="8991600" y="735378"/>
            <a:ext cx="1387477" cy="1255594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67" idx="3"/>
            <a:endCxn id="21" idx="1"/>
          </p:cNvCxnSpPr>
          <p:nvPr/>
        </p:nvCxnSpPr>
        <p:spPr>
          <a:xfrm flipV="1">
            <a:off x="11991000" y="735377"/>
            <a:ext cx="3861667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21" idx="2"/>
            <a:endCxn id="23" idx="0"/>
          </p:cNvCxnSpPr>
          <p:nvPr/>
        </p:nvCxnSpPr>
        <p:spPr>
          <a:xfrm rot="5400000">
            <a:off x="16471887" y="1244650"/>
            <a:ext cx="359583" cy="13903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꺾인 연결선 45"/>
          <p:cNvCxnSpPr>
            <a:stCxn id="2" idx="1"/>
            <a:endCxn id="22" idx="3"/>
          </p:cNvCxnSpPr>
          <p:nvPr/>
        </p:nvCxnSpPr>
        <p:spPr>
          <a:xfrm rot="10800000">
            <a:off x="14846912" y="6839017"/>
            <a:ext cx="825009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 48"/>
          <p:cNvCxnSpPr>
            <a:stCxn id="2" idx="2"/>
            <a:endCxn id="25" idx="0"/>
          </p:cNvCxnSpPr>
          <p:nvPr/>
        </p:nvCxnSpPr>
        <p:spPr>
          <a:xfrm rot="16200000" flipH="1">
            <a:off x="15346091" y="8778010"/>
            <a:ext cx="2604333" cy="2074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꺾인 연결선 53"/>
          <p:cNvCxnSpPr>
            <a:stCxn id="23" idx="2"/>
            <a:endCxn id="24" idx="0"/>
          </p:cNvCxnSpPr>
          <p:nvPr/>
        </p:nvCxnSpPr>
        <p:spPr>
          <a:xfrm rot="5400000">
            <a:off x="16224715" y="3145312"/>
            <a:ext cx="839534" cy="48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stCxn id="24" idx="2"/>
            <a:endCxn id="2" idx="0"/>
          </p:cNvCxnSpPr>
          <p:nvPr/>
        </p:nvCxnSpPr>
        <p:spPr>
          <a:xfrm rot="5400000">
            <a:off x="15975012" y="5522594"/>
            <a:ext cx="1332100" cy="635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13074983" y="8126732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전투</a:t>
            </a:r>
            <a:endParaRPr lang="ko-KR" altLang="en-US" sz="1400" dirty="0"/>
          </a:p>
        </p:txBody>
      </p:sp>
      <p:sp>
        <p:nvSpPr>
          <p:cNvPr id="64" name="직사각형 63"/>
          <p:cNvSpPr/>
          <p:nvPr/>
        </p:nvSpPr>
        <p:spPr>
          <a:xfrm>
            <a:off x="11832689" y="9050989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회피</a:t>
            </a:r>
            <a:endParaRPr lang="ko-KR" altLang="en-US" sz="1400" dirty="0"/>
          </a:p>
        </p:txBody>
      </p:sp>
      <p:cxnSp>
        <p:nvCxnSpPr>
          <p:cNvPr id="73" name="꺾인 연결선 72"/>
          <p:cNvCxnSpPr>
            <a:stCxn id="22" idx="2"/>
            <a:endCxn id="62" idx="0"/>
          </p:cNvCxnSpPr>
          <p:nvPr/>
        </p:nvCxnSpPr>
        <p:spPr>
          <a:xfrm rot="16200000" flipH="1">
            <a:off x="13560686" y="7806472"/>
            <a:ext cx="640517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꺾인 연결선 76"/>
          <p:cNvCxnSpPr>
            <a:stCxn id="22" idx="1"/>
            <a:endCxn id="64" idx="0"/>
          </p:cNvCxnSpPr>
          <p:nvPr/>
        </p:nvCxnSpPr>
        <p:spPr>
          <a:xfrm rot="10800000" flipV="1">
            <a:off x="12638651" y="6839017"/>
            <a:ext cx="276326" cy="2211972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직사각형 123"/>
          <p:cNvSpPr/>
          <p:nvPr/>
        </p:nvSpPr>
        <p:spPr>
          <a:xfrm>
            <a:off x="13478834" y="17329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작동</a:t>
            </a:r>
            <a:endParaRPr lang="ko-KR" altLang="en-US" sz="1400" dirty="0"/>
          </a:p>
        </p:txBody>
      </p:sp>
      <p:cxnSp>
        <p:nvCxnSpPr>
          <p:cNvPr id="132" name="꺾인 연결선 131"/>
          <p:cNvCxnSpPr>
            <a:stCxn id="62" idx="3"/>
            <a:endCxn id="25" idx="0"/>
          </p:cNvCxnSpPr>
          <p:nvPr/>
        </p:nvCxnSpPr>
        <p:spPr>
          <a:xfrm>
            <a:off x="14686906" y="8463166"/>
            <a:ext cx="1971722" cy="1627382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꺾인 연결선 134"/>
          <p:cNvCxnSpPr>
            <a:stCxn id="64" idx="3"/>
            <a:endCxn id="25" idx="0"/>
          </p:cNvCxnSpPr>
          <p:nvPr/>
        </p:nvCxnSpPr>
        <p:spPr>
          <a:xfrm>
            <a:off x="13444612" y="9387423"/>
            <a:ext cx="3214016" cy="703125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꺾인 연결선 169"/>
          <p:cNvCxnSpPr>
            <a:stCxn id="23" idx="1"/>
            <a:endCxn id="124" idx="3"/>
          </p:cNvCxnSpPr>
          <p:nvPr/>
        </p:nvCxnSpPr>
        <p:spPr>
          <a:xfrm rot="10800000">
            <a:off x="15090757" y="2069373"/>
            <a:ext cx="588002" cy="921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직사각형 175"/>
          <p:cNvSpPr/>
          <p:nvPr/>
        </p:nvSpPr>
        <p:spPr>
          <a:xfrm>
            <a:off x="13478833" y="3890923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습득</a:t>
            </a:r>
            <a:endParaRPr lang="ko-KR" altLang="en-US" sz="1400" dirty="0"/>
          </a:p>
        </p:txBody>
      </p:sp>
      <p:cxnSp>
        <p:nvCxnSpPr>
          <p:cNvPr id="179" name="꺾인 연결선 178"/>
          <p:cNvCxnSpPr>
            <a:stCxn id="124" idx="2"/>
            <a:endCxn id="24" idx="0"/>
          </p:cNvCxnSpPr>
          <p:nvPr/>
        </p:nvCxnSpPr>
        <p:spPr>
          <a:xfrm rot="16200000" flipH="1">
            <a:off x="14884757" y="1805843"/>
            <a:ext cx="1159518" cy="235944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꺾인 연결선 181"/>
          <p:cNvCxnSpPr>
            <a:stCxn id="24" idx="1"/>
            <a:endCxn id="176" idx="3"/>
          </p:cNvCxnSpPr>
          <p:nvPr/>
        </p:nvCxnSpPr>
        <p:spPr>
          <a:xfrm rot="10800000" flipV="1">
            <a:off x="15090756" y="4212521"/>
            <a:ext cx="587514" cy="14836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꺾인 연결선 187"/>
          <p:cNvCxnSpPr>
            <a:stCxn id="176" idx="2"/>
            <a:endCxn id="2" idx="0"/>
          </p:cNvCxnSpPr>
          <p:nvPr/>
        </p:nvCxnSpPr>
        <p:spPr>
          <a:xfrm rot="16200000" flipH="1">
            <a:off x="14647327" y="4201258"/>
            <a:ext cx="1628029" cy="2353092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꺾인 연결선 190"/>
          <p:cNvCxnSpPr>
            <a:stCxn id="25" idx="2"/>
            <a:endCxn id="28" idx="0"/>
          </p:cNvCxnSpPr>
          <p:nvPr/>
        </p:nvCxnSpPr>
        <p:spPr>
          <a:xfrm rot="5400000">
            <a:off x="16313672" y="11729900"/>
            <a:ext cx="689912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꺾인 연결선 193"/>
          <p:cNvCxnSpPr>
            <a:stCxn id="25" idx="1"/>
            <a:endCxn id="26" idx="3"/>
          </p:cNvCxnSpPr>
          <p:nvPr/>
        </p:nvCxnSpPr>
        <p:spPr>
          <a:xfrm rot="10800000">
            <a:off x="11990999" y="10737746"/>
            <a:ext cx="3701662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꺾인 연결선 197"/>
          <p:cNvCxnSpPr>
            <a:stCxn id="26" idx="0"/>
            <a:endCxn id="67" idx="2"/>
          </p:cNvCxnSpPr>
          <p:nvPr/>
        </p:nvCxnSpPr>
        <p:spPr>
          <a:xfrm rot="5400000" flipH="1" flipV="1">
            <a:off x="6520288" y="5736562"/>
            <a:ext cx="9329501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직사각형 208"/>
          <p:cNvSpPr/>
          <p:nvPr/>
        </p:nvSpPr>
        <p:spPr>
          <a:xfrm>
            <a:off x="11572910" y="17329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/>
              <a:t>출구생성</a:t>
            </a:r>
            <a:endParaRPr lang="ko-KR" altLang="en-US" sz="1400" dirty="0"/>
          </a:p>
        </p:txBody>
      </p:sp>
      <p:cxnSp>
        <p:nvCxnSpPr>
          <p:cNvPr id="210" name="꺾인 연결선 209"/>
          <p:cNvCxnSpPr>
            <a:stCxn id="124" idx="1"/>
            <a:endCxn id="209" idx="3"/>
          </p:cNvCxnSpPr>
          <p:nvPr/>
        </p:nvCxnSpPr>
        <p:spPr>
          <a:xfrm rot="10800000">
            <a:off x="13184834" y="2069372"/>
            <a:ext cx="294001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187" y="6433473"/>
            <a:ext cx="61722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67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/>
          <p:cNvSpPr txBox="1"/>
          <p:nvPr/>
        </p:nvSpPr>
        <p:spPr>
          <a:xfrm>
            <a:off x="-497427" y="2055394"/>
            <a:ext cx="5351910" cy="1371600"/>
          </a:xfrm>
          <a:prstGeom prst="rect">
            <a:avLst/>
          </a:prstGeom>
        </p:spPr>
        <p:txBody>
          <a:bodyPr rtlCol="0" anchor="ctr"/>
          <a:lstStyle/>
          <a:p>
            <a:pPr lvl="0" algn="ctr"/>
            <a:r>
              <a:rPr lang="ko-KR" altLang="en-US" sz="7200" spc="480" dirty="0" smtClean="0">
                <a:solidFill>
                  <a:schemeClr val="bg1"/>
                </a:solidFill>
                <a:latin typeface="SunBatang Light"/>
              </a:rPr>
              <a:t>진행 패턴</a:t>
            </a:r>
            <a:endParaRPr lang="en-US" altLang="ko-KR" sz="7200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/>
            <a:r>
              <a:rPr lang="ko-KR" altLang="en-US" sz="7200" spc="480" dirty="0" err="1" smtClean="0">
                <a:solidFill>
                  <a:schemeClr val="bg1"/>
                </a:solidFill>
                <a:latin typeface="SunBatang Light"/>
              </a:rPr>
              <a:t>플로우</a:t>
            </a:r>
            <a:endParaRPr lang="en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6" name="모서리가 둥근 직사각형 65"/>
          <p:cNvSpPr/>
          <p:nvPr/>
        </p:nvSpPr>
        <p:spPr>
          <a:xfrm>
            <a:off x="7385538" y="152400"/>
            <a:ext cx="1588561" cy="76899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스테이지 시작</a:t>
            </a:r>
          </a:p>
        </p:txBody>
      </p:sp>
      <p:sp>
        <p:nvSpPr>
          <p:cNvPr id="67" name="직사각형 66"/>
          <p:cNvSpPr/>
          <p:nvPr/>
        </p:nvSpPr>
        <p:spPr>
          <a:xfrm>
            <a:off x="10379077" y="398944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음파탐지기 발동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>
          <a:xfrm>
            <a:off x="7379677" y="16545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미로진입</a:t>
            </a:r>
            <a:endParaRPr lang="ko-KR" altLang="en-US" sz="1400" dirty="0"/>
          </a:p>
        </p:txBody>
      </p:sp>
      <p:sp>
        <p:nvSpPr>
          <p:cNvPr id="2" name="순서도: 판단 1"/>
          <p:cNvSpPr/>
          <p:nvPr/>
        </p:nvSpPr>
        <p:spPr>
          <a:xfrm>
            <a:off x="15671920" y="6191819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위험요소가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1" name="직사각형 20"/>
          <p:cNvSpPr/>
          <p:nvPr/>
        </p:nvSpPr>
        <p:spPr>
          <a:xfrm>
            <a:off x="15852667" y="398943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지형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위험요소</a:t>
            </a:r>
            <a:r>
              <a:rPr lang="en-US" altLang="ko-KR" sz="1400" dirty="0"/>
              <a:t>, </a:t>
            </a:r>
            <a:r>
              <a:rPr lang="ko-KR" altLang="en-US" sz="1400" dirty="0"/>
              <a:t>아이템</a:t>
            </a:r>
            <a:r>
              <a:rPr lang="en-US" altLang="ko-KR" sz="1400" dirty="0"/>
              <a:t>, </a:t>
            </a:r>
            <a:r>
              <a:rPr lang="ko-KR" altLang="en-US" sz="1400" dirty="0"/>
              <a:t>오브젝트 </a:t>
            </a:r>
            <a:r>
              <a:rPr lang="ko-KR" altLang="en-US" sz="1400" dirty="0" smtClean="0"/>
              <a:t>탐지</a:t>
            </a:r>
            <a:endParaRPr lang="ko-KR" altLang="en-US" sz="1400" dirty="0"/>
          </a:p>
        </p:txBody>
      </p:sp>
      <p:sp>
        <p:nvSpPr>
          <p:cNvPr id="22" name="순서도: 판단 21"/>
          <p:cNvSpPr/>
          <p:nvPr/>
        </p:nvSpPr>
        <p:spPr>
          <a:xfrm>
            <a:off x="12914977" y="6191819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무기를 </a:t>
            </a:r>
            <a:r>
              <a:rPr lang="ko-KR" altLang="en-US" sz="1400" dirty="0" err="1" smtClean="0"/>
              <a:t>소지중인가</a:t>
            </a:r>
            <a:r>
              <a:rPr lang="en-US" altLang="ko-KR" sz="1400" dirty="0" smtClean="0"/>
              <a:t>?</a:t>
            </a:r>
            <a:endParaRPr lang="ko-KR" altLang="en-US" sz="1400" dirty="0"/>
          </a:p>
        </p:txBody>
      </p:sp>
      <p:sp>
        <p:nvSpPr>
          <p:cNvPr id="23" name="순서도: 판단 22"/>
          <p:cNvSpPr/>
          <p:nvPr/>
        </p:nvSpPr>
        <p:spPr>
          <a:xfrm>
            <a:off x="15678759" y="1431393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오브젝트가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4" name="순서도: 판단 23"/>
          <p:cNvSpPr/>
          <p:nvPr/>
        </p:nvSpPr>
        <p:spPr>
          <a:xfrm>
            <a:off x="15678270" y="3565323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아이템이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15692661" y="10090548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출구가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6" name="직사각형 25"/>
          <p:cNvSpPr/>
          <p:nvPr/>
        </p:nvSpPr>
        <p:spPr>
          <a:xfrm>
            <a:off x="10379076" y="10401312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이동</a:t>
            </a:r>
            <a:endParaRPr lang="ko-KR" altLang="en-US" sz="1400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15864347" y="12074856"/>
            <a:ext cx="1588561" cy="76899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탈출 </a:t>
            </a:r>
            <a:r>
              <a:rPr lang="en-US" altLang="ko-KR" sz="1400" dirty="0" smtClean="0"/>
              <a:t>= </a:t>
            </a:r>
            <a:r>
              <a:rPr lang="ko-KR" altLang="en-US" sz="1400" dirty="0" err="1" smtClean="0"/>
              <a:t>클리어</a:t>
            </a:r>
            <a:endParaRPr lang="ko-KR" altLang="en-US" sz="1400" dirty="0"/>
          </a:p>
        </p:txBody>
      </p:sp>
      <p:cxnSp>
        <p:nvCxnSpPr>
          <p:cNvPr id="4" name="꺾인 연결선 3"/>
          <p:cNvCxnSpPr>
            <a:stCxn id="66" idx="2"/>
            <a:endCxn id="19" idx="0"/>
          </p:cNvCxnSpPr>
          <p:nvPr/>
        </p:nvCxnSpPr>
        <p:spPr>
          <a:xfrm rot="16200000" flipH="1">
            <a:off x="7816156" y="1285054"/>
            <a:ext cx="733147" cy="5820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2"/>
          <p:cNvCxnSpPr>
            <a:stCxn id="19" idx="3"/>
            <a:endCxn id="67" idx="1"/>
          </p:cNvCxnSpPr>
          <p:nvPr/>
        </p:nvCxnSpPr>
        <p:spPr>
          <a:xfrm flipV="1">
            <a:off x="8991600" y="735378"/>
            <a:ext cx="1387477" cy="1255594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67" idx="3"/>
            <a:endCxn id="21" idx="1"/>
          </p:cNvCxnSpPr>
          <p:nvPr/>
        </p:nvCxnSpPr>
        <p:spPr>
          <a:xfrm flipV="1">
            <a:off x="11991000" y="735377"/>
            <a:ext cx="3861667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21" idx="2"/>
            <a:endCxn id="23" idx="0"/>
          </p:cNvCxnSpPr>
          <p:nvPr/>
        </p:nvCxnSpPr>
        <p:spPr>
          <a:xfrm rot="5400000">
            <a:off x="16471887" y="1244650"/>
            <a:ext cx="359583" cy="13903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꺾인 연결선 45"/>
          <p:cNvCxnSpPr>
            <a:stCxn id="2" idx="1"/>
            <a:endCxn id="22" idx="3"/>
          </p:cNvCxnSpPr>
          <p:nvPr/>
        </p:nvCxnSpPr>
        <p:spPr>
          <a:xfrm rot="10800000">
            <a:off x="14846912" y="6839017"/>
            <a:ext cx="825009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 48"/>
          <p:cNvCxnSpPr>
            <a:stCxn id="2" idx="2"/>
            <a:endCxn id="25" idx="0"/>
          </p:cNvCxnSpPr>
          <p:nvPr/>
        </p:nvCxnSpPr>
        <p:spPr>
          <a:xfrm rot="16200000" flipH="1">
            <a:off x="15346091" y="8778010"/>
            <a:ext cx="2604333" cy="2074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꺾인 연결선 53"/>
          <p:cNvCxnSpPr>
            <a:stCxn id="23" idx="2"/>
            <a:endCxn id="24" idx="0"/>
          </p:cNvCxnSpPr>
          <p:nvPr/>
        </p:nvCxnSpPr>
        <p:spPr>
          <a:xfrm rot="5400000">
            <a:off x="16224715" y="3145312"/>
            <a:ext cx="839534" cy="48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stCxn id="24" idx="2"/>
            <a:endCxn id="2" idx="0"/>
          </p:cNvCxnSpPr>
          <p:nvPr/>
        </p:nvCxnSpPr>
        <p:spPr>
          <a:xfrm rot="5400000">
            <a:off x="15975012" y="5522594"/>
            <a:ext cx="1332100" cy="635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13074983" y="8126732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전투</a:t>
            </a:r>
            <a:endParaRPr lang="ko-KR" altLang="en-US" sz="1400" dirty="0"/>
          </a:p>
        </p:txBody>
      </p:sp>
      <p:sp>
        <p:nvSpPr>
          <p:cNvPr id="64" name="직사각형 63"/>
          <p:cNvSpPr/>
          <p:nvPr/>
        </p:nvSpPr>
        <p:spPr>
          <a:xfrm>
            <a:off x="11832689" y="9050989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회피</a:t>
            </a:r>
            <a:endParaRPr lang="ko-KR" altLang="en-US" sz="1400" dirty="0"/>
          </a:p>
        </p:txBody>
      </p:sp>
      <p:cxnSp>
        <p:nvCxnSpPr>
          <p:cNvPr id="73" name="꺾인 연결선 72"/>
          <p:cNvCxnSpPr>
            <a:stCxn id="22" idx="2"/>
            <a:endCxn id="62" idx="0"/>
          </p:cNvCxnSpPr>
          <p:nvPr/>
        </p:nvCxnSpPr>
        <p:spPr>
          <a:xfrm rot="16200000" flipH="1">
            <a:off x="13560686" y="7806472"/>
            <a:ext cx="640517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꺾인 연결선 76"/>
          <p:cNvCxnSpPr>
            <a:stCxn id="22" idx="1"/>
            <a:endCxn id="64" idx="0"/>
          </p:cNvCxnSpPr>
          <p:nvPr/>
        </p:nvCxnSpPr>
        <p:spPr>
          <a:xfrm rot="10800000" flipV="1">
            <a:off x="12638651" y="6839017"/>
            <a:ext cx="276326" cy="2211972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직사각형 123"/>
          <p:cNvSpPr/>
          <p:nvPr/>
        </p:nvSpPr>
        <p:spPr>
          <a:xfrm>
            <a:off x="13478834" y="17329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작동</a:t>
            </a:r>
            <a:endParaRPr lang="ko-KR" altLang="en-US" sz="1400" dirty="0"/>
          </a:p>
        </p:txBody>
      </p:sp>
      <p:cxnSp>
        <p:nvCxnSpPr>
          <p:cNvPr id="132" name="꺾인 연결선 131"/>
          <p:cNvCxnSpPr>
            <a:stCxn id="62" idx="3"/>
            <a:endCxn id="25" idx="0"/>
          </p:cNvCxnSpPr>
          <p:nvPr/>
        </p:nvCxnSpPr>
        <p:spPr>
          <a:xfrm>
            <a:off x="14686906" y="8463166"/>
            <a:ext cx="1971722" cy="1627382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꺾인 연결선 134"/>
          <p:cNvCxnSpPr>
            <a:stCxn id="64" idx="3"/>
            <a:endCxn id="25" idx="0"/>
          </p:cNvCxnSpPr>
          <p:nvPr/>
        </p:nvCxnSpPr>
        <p:spPr>
          <a:xfrm>
            <a:off x="13444612" y="9387423"/>
            <a:ext cx="3214016" cy="703125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꺾인 연결선 169"/>
          <p:cNvCxnSpPr>
            <a:stCxn id="23" idx="1"/>
            <a:endCxn id="124" idx="3"/>
          </p:cNvCxnSpPr>
          <p:nvPr/>
        </p:nvCxnSpPr>
        <p:spPr>
          <a:xfrm rot="10800000">
            <a:off x="15090757" y="2069373"/>
            <a:ext cx="588002" cy="921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직사각형 175"/>
          <p:cNvSpPr/>
          <p:nvPr/>
        </p:nvSpPr>
        <p:spPr>
          <a:xfrm>
            <a:off x="13478833" y="3890923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습득</a:t>
            </a:r>
            <a:endParaRPr lang="ko-KR" altLang="en-US" sz="1400" dirty="0"/>
          </a:p>
        </p:txBody>
      </p:sp>
      <p:cxnSp>
        <p:nvCxnSpPr>
          <p:cNvPr id="179" name="꺾인 연결선 178"/>
          <p:cNvCxnSpPr>
            <a:stCxn id="124" idx="2"/>
            <a:endCxn id="24" idx="0"/>
          </p:cNvCxnSpPr>
          <p:nvPr/>
        </p:nvCxnSpPr>
        <p:spPr>
          <a:xfrm rot="16200000" flipH="1">
            <a:off x="14884757" y="1805843"/>
            <a:ext cx="1159518" cy="235944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꺾인 연결선 181"/>
          <p:cNvCxnSpPr>
            <a:stCxn id="24" idx="1"/>
            <a:endCxn id="176" idx="3"/>
          </p:cNvCxnSpPr>
          <p:nvPr/>
        </p:nvCxnSpPr>
        <p:spPr>
          <a:xfrm rot="10800000" flipV="1">
            <a:off x="15090756" y="4212521"/>
            <a:ext cx="587514" cy="14836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꺾인 연결선 187"/>
          <p:cNvCxnSpPr>
            <a:stCxn id="176" idx="2"/>
            <a:endCxn id="2" idx="0"/>
          </p:cNvCxnSpPr>
          <p:nvPr/>
        </p:nvCxnSpPr>
        <p:spPr>
          <a:xfrm rot="16200000" flipH="1">
            <a:off x="14647327" y="4201258"/>
            <a:ext cx="1628029" cy="2353092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꺾인 연결선 190"/>
          <p:cNvCxnSpPr>
            <a:stCxn id="25" idx="2"/>
            <a:endCxn id="28" idx="0"/>
          </p:cNvCxnSpPr>
          <p:nvPr/>
        </p:nvCxnSpPr>
        <p:spPr>
          <a:xfrm rot="5400000">
            <a:off x="16313672" y="11729900"/>
            <a:ext cx="689912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꺾인 연결선 193"/>
          <p:cNvCxnSpPr>
            <a:stCxn id="25" idx="1"/>
            <a:endCxn id="26" idx="3"/>
          </p:cNvCxnSpPr>
          <p:nvPr/>
        </p:nvCxnSpPr>
        <p:spPr>
          <a:xfrm rot="10800000">
            <a:off x="11990999" y="10737746"/>
            <a:ext cx="3701662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꺾인 연결선 197"/>
          <p:cNvCxnSpPr>
            <a:stCxn id="26" idx="0"/>
            <a:endCxn id="67" idx="2"/>
          </p:cNvCxnSpPr>
          <p:nvPr/>
        </p:nvCxnSpPr>
        <p:spPr>
          <a:xfrm rot="5400000" flipH="1" flipV="1">
            <a:off x="6520288" y="5736562"/>
            <a:ext cx="9329501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직사각형 208"/>
          <p:cNvSpPr/>
          <p:nvPr/>
        </p:nvSpPr>
        <p:spPr>
          <a:xfrm>
            <a:off x="11572910" y="17329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/>
              <a:t>출구생성</a:t>
            </a:r>
            <a:endParaRPr lang="ko-KR" altLang="en-US" sz="1400" dirty="0"/>
          </a:p>
        </p:txBody>
      </p:sp>
      <p:cxnSp>
        <p:nvCxnSpPr>
          <p:cNvPr id="210" name="꺾인 연결선 209"/>
          <p:cNvCxnSpPr>
            <a:stCxn id="124" idx="1"/>
            <a:endCxn id="209" idx="3"/>
          </p:cNvCxnSpPr>
          <p:nvPr/>
        </p:nvCxnSpPr>
        <p:spPr>
          <a:xfrm rot="10800000">
            <a:off x="13184834" y="2069372"/>
            <a:ext cx="294001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187" y="6433473"/>
            <a:ext cx="61722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567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/>
          <p:cNvSpPr txBox="1"/>
          <p:nvPr/>
        </p:nvSpPr>
        <p:spPr>
          <a:xfrm>
            <a:off x="-497427" y="2055394"/>
            <a:ext cx="5351910" cy="1371600"/>
          </a:xfrm>
          <a:prstGeom prst="rect">
            <a:avLst/>
          </a:prstGeom>
        </p:spPr>
        <p:txBody>
          <a:bodyPr rtlCol="0" anchor="ctr"/>
          <a:lstStyle/>
          <a:p>
            <a:pPr lvl="0" algn="ctr"/>
            <a:r>
              <a:rPr lang="ko-KR" altLang="en-US" sz="7200" spc="480" dirty="0" smtClean="0">
                <a:solidFill>
                  <a:schemeClr val="bg1"/>
                </a:solidFill>
                <a:latin typeface="SunBatang Light"/>
              </a:rPr>
              <a:t>진행 패턴</a:t>
            </a:r>
            <a:endParaRPr lang="en-US" altLang="ko-KR" sz="7200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/>
            <a:r>
              <a:rPr lang="ko-KR" altLang="en-US" sz="7200" spc="480" dirty="0" err="1" smtClean="0">
                <a:solidFill>
                  <a:schemeClr val="bg1"/>
                </a:solidFill>
                <a:latin typeface="SunBatang Light"/>
              </a:rPr>
              <a:t>플로우</a:t>
            </a:r>
            <a:endParaRPr lang="en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6" name="모서리가 둥근 직사각형 65"/>
          <p:cNvSpPr/>
          <p:nvPr/>
        </p:nvSpPr>
        <p:spPr>
          <a:xfrm>
            <a:off x="7385538" y="152400"/>
            <a:ext cx="1588561" cy="76899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스테이지 시작</a:t>
            </a:r>
          </a:p>
        </p:txBody>
      </p:sp>
      <p:sp>
        <p:nvSpPr>
          <p:cNvPr id="67" name="직사각형 66"/>
          <p:cNvSpPr/>
          <p:nvPr/>
        </p:nvSpPr>
        <p:spPr>
          <a:xfrm>
            <a:off x="10379077" y="398944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음파탐지기 발동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>
          <a:xfrm>
            <a:off x="7379677" y="16545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미로진입</a:t>
            </a:r>
            <a:endParaRPr lang="ko-KR" altLang="en-US" sz="1400" dirty="0"/>
          </a:p>
        </p:txBody>
      </p:sp>
      <p:sp>
        <p:nvSpPr>
          <p:cNvPr id="2" name="순서도: 판단 1"/>
          <p:cNvSpPr/>
          <p:nvPr/>
        </p:nvSpPr>
        <p:spPr>
          <a:xfrm>
            <a:off x="15671920" y="6191819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위험요소가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1" name="직사각형 20"/>
          <p:cNvSpPr/>
          <p:nvPr/>
        </p:nvSpPr>
        <p:spPr>
          <a:xfrm>
            <a:off x="15852667" y="398943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지형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위험요소</a:t>
            </a:r>
            <a:r>
              <a:rPr lang="en-US" altLang="ko-KR" sz="1400" dirty="0"/>
              <a:t>, </a:t>
            </a:r>
            <a:r>
              <a:rPr lang="ko-KR" altLang="en-US" sz="1400" dirty="0"/>
              <a:t>아이템</a:t>
            </a:r>
            <a:r>
              <a:rPr lang="en-US" altLang="ko-KR" sz="1400" dirty="0"/>
              <a:t>, </a:t>
            </a:r>
            <a:r>
              <a:rPr lang="ko-KR" altLang="en-US" sz="1400" dirty="0"/>
              <a:t>오브젝트 </a:t>
            </a:r>
            <a:r>
              <a:rPr lang="ko-KR" altLang="en-US" sz="1400" dirty="0" smtClean="0"/>
              <a:t>탐지</a:t>
            </a:r>
            <a:endParaRPr lang="ko-KR" altLang="en-US" sz="1400" dirty="0"/>
          </a:p>
        </p:txBody>
      </p:sp>
      <p:sp>
        <p:nvSpPr>
          <p:cNvPr id="22" name="순서도: 판단 21"/>
          <p:cNvSpPr/>
          <p:nvPr/>
        </p:nvSpPr>
        <p:spPr>
          <a:xfrm>
            <a:off x="12914977" y="6191819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무기를 </a:t>
            </a:r>
            <a:r>
              <a:rPr lang="ko-KR" altLang="en-US" sz="1400" dirty="0" err="1" smtClean="0"/>
              <a:t>소지중인가</a:t>
            </a:r>
            <a:r>
              <a:rPr lang="en-US" altLang="ko-KR" sz="1400" dirty="0" smtClean="0"/>
              <a:t>?</a:t>
            </a:r>
            <a:endParaRPr lang="ko-KR" altLang="en-US" sz="1400" dirty="0"/>
          </a:p>
        </p:txBody>
      </p:sp>
      <p:sp>
        <p:nvSpPr>
          <p:cNvPr id="23" name="순서도: 판단 22"/>
          <p:cNvSpPr/>
          <p:nvPr/>
        </p:nvSpPr>
        <p:spPr>
          <a:xfrm>
            <a:off x="15678759" y="1431393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오브젝트가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4" name="순서도: 판단 23"/>
          <p:cNvSpPr/>
          <p:nvPr/>
        </p:nvSpPr>
        <p:spPr>
          <a:xfrm>
            <a:off x="15678270" y="3565323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아이템이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5" name="순서도: 판단 24"/>
          <p:cNvSpPr/>
          <p:nvPr/>
        </p:nvSpPr>
        <p:spPr>
          <a:xfrm>
            <a:off x="15692661" y="10090548"/>
            <a:ext cx="1931934" cy="12943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주변에 출구가 있는가</a:t>
            </a:r>
            <a:r>
              <a:rPr lang="en-US" altLang="ko-KR" sz="1400" b="1" dirty="0" smtClean="0"/>
              <a:t>?</a:t>
            </a:r>
            <a:endParaRPr lang="ko-KR" altLang="en-US" sz="1400" b="1" dirty="0"/>
          </a:p>
        </p:txBody>
      </p:sp>
      <p:sp>
        <p:nvSpPr>
          <p:cNvPr id="26" name="직사각형 25"/>
          <p:cNvSpPr/>
          <p:nvPr/>
        </p:nvSpPr>
        <p:spPr>
          <a:xfrm>
            <a:off x="10379076" y="10401312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이동</a:t>
            </a:r>
            <a:endParaRPr lang="ko-KR" altLang="en-US" sz="1400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15864347" y="12074856"/>
            <a:ext cx="1588561" cy="76899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탈출 </a:t>
            </a:r>
            <a:r>
              <a:rPr lang="en-US" altLang="ko-KR" sz="1400" dirty="0" smtClean="0"/>
              <a:t>= </a:t>
            </a:r>
            <a:r>
              <a:rPr lang="ko-KR" altLang="en-US" sz="1400" dirty="0" err="1" smtClean="0"/>
              <a:t>클리어</a:t>
            </a:r>
            <a:endParaRPr lang="ko-KR" altLang="en-US" sz="1400" dirty="0"/>
          </a:p>
        </p:txBody>
      </p:sp>
      <p:cxnSp>
        <p:nvCxnSpPr>
          <p:cNvPr id="4" name="꺾인 연결선 3"/>
          <p:cNvCxnSpPr>
            <a:stCxn id="66" idx="2"/>
            <a:endCxn id="19" idx="0"/>
          </p:cNvCxnSpPr>
          <p:nvPr/>
        </p:nvCxnSpPr>
        <p:spPr>
          <a:xfrm rot="16200000" flipH="1">
            <a:off x="7816156" y="1285054"/>
            <a:ext cx="733147" cy="5820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2"/>
          <p:cNvCxnSpPr>
            <a:stCxn id="19" idx="3"/>
            <a:endCxn id="67" idx="1"/>
          </p:cNvCxnSpPr>
          <p:nvPr/>
        </p:nvCxnSpPr>
        <p:spPr>
          <a:xfrm flipV="1">
            <a:off x="8991600" y="735378"/>
            <a:ext cx="1387477" cy="1255594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67" idx="3"/>
            <a:endCxn id="21" idx="1"/>
          </p:cNvCxnSpPr>
          <p:nvPr/>
        </p:nvCxnSpPr>
        <p:spPr>
          <a:xfrm flipV="1">
            <a:off x="11991000" y="735377"/>
            <a:ext cx="3861667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21" idx="2"/>
            <a:endCxn id="23" idx="0"/>
          </p:cNvCxnSpPr>
          <p:nvPr/>
        </p:nvCxnSpPr>
        <p:spPr>
          <a:xfrm rot="5400000">
            <a:off x="16471887" y="1244650"/>
            <a:ext cx="359583" cy="13903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꺾인 연결선 45"/>
          <p:cNvCxnSpPr>
            <a:stCxn id="2" idx="1"/>
            <a:endCxn id="22" idx="3"/>
          </p:cNvCxnSpPr>
          <p:nvPr/>
        </p:nvCxnSpPr>
        <p:spPr>
          <a:xfrm rot="10800000">
            <a:off x="14846912" y="6839017"/>
            <a:ext cx="825009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 48"/>
          <p:cNvCxnSpPr>
            <a:stCxn id="2" idx="2"/>
            <a:endCxn id="25" idx="0"/>
          </p:cNvCxnSpPr>
          <p:nvPr/>
        </p:nvCxnSpPr>
        <p:spPr>
          <a:xfrm rot="16200000" flipH="1">
            <a:off x="15346091" y="8778010"/>
            <a:ext cx="2604333" cy="2074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꺾인 연결선 53"/>
          <p:cNvCxnSpPr>
            <a:stCxn id="23" idx="2"/>
            <a:endCxn id="24" idx="0"/>
          </p:cNvCxnSpPr>
          <p:nvPr/>
        </p:nvCxnSpPr>
        <p:spPr>
          <a:xfrm rot="5400000">
            <a:off x="16224715" y="3145312"/>
            <a:ext cx="839534" cy="48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stCxn id="24" idx="2"/>
            <a:endCxn id="2" idx="0"/>
          </p:cNvCxnSpPr>
          <p:nvPr/>
        </p:nvCxnSpPr>
        <p:spPr>
          <a:xfrm rot="5400000">
            <a:off x="15975012" y="5522594"/>
            <a:ext cx="1332100" cy="635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13074983" y="8126732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전투</a:t>
            </a:r>
            <a:endParaRPr lang="ko-KR" altLang="en-US" sz="1400" dirty="0"/>
          </a:p>
        </p:txBody>
      </p:sp>
      <p:sp>
        <p:nvSpPr>
          <p:cNvPr id="64" name="직사각형 63"/>
          <p:cNvSpPr/>
          <p:nvPr/>
        </p:nvSpPr>
        <p:spPr>
          <a:xfrm>
            <a:off x="11832689" y="9050989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회피</a:t>
            </a:r>
            <a:endParaRPr lang="ko-KR" altLang="en-US" sz="1400" dirty="0"/>
          </a:p>
        </p:txBody>
      </p:sp>
      <p:cxnSp>
        <p:nvCxnSpPr>
          <p:cNvPr id="73" name="꺾인 연결선 72"/>
          <p:cNvCxnSpPr>
            <a:stCxn id="22" idx="2"/>
            <a:endCxn id="62" idx="0"/>
          </p:cNvCxnSpPr>
          <p:nvPr/>
        </p:nvCxnSpPr>
        <p:spPr>
          <a:xfrm rot="16200000" flipH="1">
            <a:off x="13560686" y="7806472"/>
            <a:ext cx="640517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꺾인 연결선 76"/>
          <p:cNvCxnSpPr>
            <a:stCxn id="22" idx="1"/>
            <a:endCxn id="64" idx="0"/>
          </p:cNvCxnSpPr>
          <p:nvPr/>
        </p:nvCxnSpPr>
        <p:spPr>
          <a:xfrm rot="10800000" flipV="1">
            <a:off x="12638651" y="6839017"/>
            <a:ext cx="276326" cy="2211972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직사각형 123"/>
          <p:cNvSpPr/>
          <p:nvPr/>
        </p:nvSpPr>
        <p:spPr>
          <a:xfrm>
            <a:off x="13478834" y="17329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작동</a:t>
            </a:r>
            <a:endParaRPr lang="ko-KR" altLang="en-US" sz="1400" dirty="0"/>
          </a:p>
        </p:txBody>
      </p:sp>
      <p:cxnSp>
        <p:nvCxnSpPr>
          <p:cNvPr id="132" name="꺾인 연결선 131"/>
          <p:cNvCxnSpPr>
            <a:stCxn id="62" idx="3"/>
            <a:endCxn id="25" idx="0"/>
          </p:cNvCxnSpPr>
          <p:nvPr/>
        </p:nvCxnSpPr>
        <p:spPr>
          <a:xfrm>
            <a:off x="14686906" y="8463166"/>
            <a:ext cx="1971722" cy="1627382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꺾인 연결선 134"/>
          <p:cNvCxnSpPr>
            <a:stCxn id="64" idx="3"/>
            <a:endCxn id="25" idx="0"/>
          </p:cNvCxnSpPr>
          <p:nvPr/>
        </p:nvCxnSpPr>
        <p:spPr>
          <a:xfrm>
            <a:off x="13444612" y="9387423"/>
            <a:ext cx="3214016" cy="703125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꺾인 연결선 169"/>
          <p:cNvCxnSpPr>
            <a:stCxn id="23" idx="1"/>
            <a:endCxn id="124" idx="3"/>
          </p:cNvCxnSpPr>
          <p:nvPr/>
        </p:nvCxnSpPr>
        <p:spPr>
          <a:xfrm rot="10800000">
            <a:off x="15090757" y="2069373"/>
            <a:ext cx="588002" cy="921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직사각형 175"/>
          <p:cNvSpPr/>
          <p:nvPr/>
        </p:nvSpPr>
        <p:spPr>
          <a:xfrm>
            <a:off x="13478833" y="3890923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습득</a:t>
            </a:r>
            <a:endParaRPr lang="ko-KR" altLang="en-US" sz="1400" dirty="0"/>
          </a:p>
        </p:txBody>
      </p:sp>
      <p:cxnSp>
        <p:nvCxnSpPr>
          <p:cNvPr id="179" name="꺾인 연결선 178"/>
          <p:cNvCxnSpPr>
            <a:stCxn id="124" idx="2"/>
            <a:endCxn id="24" idx="0"/>
          </p:cNvCxnSpPr>
          <p:nvPr/>
        </p:nvCxnSpPr>
        <p:spPr>
          <a:xfrm rot="16200000" flipH="1">
            <a:off x="14884757" y="1805843"/>
            <a:ext cx="1159518" cy="235944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꺾인 연결선 181"/>
          <p:cNvCxnSpPr>
            <a:stCxn id="24" idx="1"/>
            <a:endCxn id="176" idx="3"/>
          </p:cNvCxnSpPr>
          <p:nvPr/>
        </p:nvCxnSpPr>
        <p:spPr>
          <a:xfrm rot="10800000" flipV="1">
            <a:off x="15090756" y="4212521"/>
            <a:ext cx="587514" cy="14836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꺾인 연결선 187"/>
          <p:cNvCxnSpPr>
            <a:stCxn id="176" idx="2"/>
            <a:endCxn id="2" idx="0"/>
          </p:cNvCxnSpPr>
          <p:nvPr/>
        </p:nvCxnSpPr>
        <p:spPr>
          <a:xfrm rot="16200000" flipH="1">
            <a:off x="14647327" y="4201258"/>
            <a:ext cx="1628029" cy="2353092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꺾인 연결선 190"/>
          <p:cNvCxnSpPr>
            <a:stCxn id="25" idx="2"/>
            <a:endCxn id="28" idx="0"/>
          </p:cNvCxnSpPr>
          <p:nvPr/>
        </p:nvCxnSpPr>
        <p:spPr>
          <a:xfrm rot="5400000">
            <a:off x="16313672" y="11729900"/>
            <a:ext cx="689912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꺾인 연결선 193"/>
          <p:cNvCxnSpPr>
            <a:stCxn id="25" idx="1"/>
            <a:endCxn id="26" idx="3"/>
          </p:cNvCxnSpPr>
          <p:nvPr/>
        </p:nvCxnSpPr>
        <p:spPr>
          <a:xfrm rot="10800000">
            <a:off x="11990999" y="10737746"/>
            <a:ext cx="3701662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꺾인 연결선 197"/>
          <p:cNvCxnSpPr>
            <a:stCxn id="26" idx="0"/>
            <a:endCxn id="67" idx="2"/>
          </p:cNvCxnSpPr>
          <p:nvPr/>
        </p:nvCxnSpPr>
        <p:spPr>
          <a:xfrm rot="5400000" flipH="1" flipV="1">
            <a:off x="6520288" y="5736562"/>
            <a:ext cx="9329501" cy="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직사각형 208"/>
          <p:cNvSpPr/>
          <p:nvPr/>
        </p:nvSpPr>
        <p:spPr>
          <a:xfrm>
            <a:off x="11572910" y="1732938"/>
            <a:ext cx="1611923" cy="672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/>
              <a:t>출구생성</a:t>
            </a:r>
            <a:endParaRPr lang="ko-KR" altLang="en-US" sz="1400" dirty="0"/>
          </a:p>
        </p:txBody>
      </p:sp>
      <p:cxnSp>
        <p:nvCxnSpPr>
          <p:cNvPr id="210" name="꺾인 연결선 209"/>
          <p:cNvCxnSpPr>
            <a:stCxn id="124" idx="1"/>
            <a:endCxn id="209" idx="3"/>
          </p:cNvCxnSpPr>
          <p:nvPr/>
        </p:nvCxnSpPr>
        <p:spPr>
          <a:xfrm rot="10800000">
            <a:off x="13184834" y="2069372"/>
            <a:ext cx="294001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187" y="6433473"/>
            <a:ext cx="61722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263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/>
          <p:cNvSpPr txBox="1"/>
          <p:nvPr/>
        </p:nvSpPr>
        <p:spPr>
          <a:xfrm>
            <a:off x="-143118" y="1943100"/>
            <a:ext cx="5351910" cy="1371600"/>
          </a:xfrm>
          <a:prstGeom prst="rect">
            <a:avLst/>
          </a:prstGeom>
        </p:spPr>
        <p:txBody>
          <a:bodyPr rtlCol="0" anchor="ctr"/>
          <a:lstStyle/>
          <a:p>
            <a:pPr lvl="0" algn="ctr">
              <a:lnSpc>
                <a:spcPct val="191315"/>
              </a:lnSpc>
            </a:pPr>
            <a:r>
              <a:rPr lang="ko-KR" altLang="en-US" sz="7200" spc="480" dirty="0">
                <a:solidFill>
                  <a:schemeClr val="bg1"/>
                </a:solidFill>
                <a:latin typeface="SunBatang Light"/>
              </a:rPr>
              <a:t>배치</a:t>
            </a:r>
            <a:endParaRPr lang="en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7442446"/>
            <a:ext cx="5365433" cy="5461244"/>
          </a:xfrm>
          <a:prstGeom prst="rect">
            <a:avLst/>
          </a:prstGeom>
        </p:spPr>
      </p:pic>
      <p:sp>
        <p:nvSpPr>
          <p:cNvPr id="17" name="타원 16"/>
          <p:cNvSpPr/>
          <p:nvPr/>
        </p:nvSpPr>
        <p:spPr>
          <a:xfrm>
            <a:off x="1670972" y="12267564"/>
            <a:ext cx="285750" cy="2857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" name="이등변 삼각형 1"/>
          <p:cNvSpPr/>
          <p:nvPr/>
        </p:nvSpPr>
        <p:spPr>
          <a:xfrm>
            <a:off x="1670972" y="8667114"/>
            <a:ext cx="198882" cy="171450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8" name="이등변 삼각형 17"/>
          <p:cNvSpPr/>
          <p:nvPr/>
        </p:nvSpPr>
        <p:spPr>
          <a:xfrm>
            <a:off x="4128422" y="9010014"/>
            <a:ext cx="198882" cy="171450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9" name="이등변 삼각형 18"/>
          <p:cNvSpPr/>
          <p:nvPr/>
        </p:nvSpPr>
        <p:spPr>
          <a:xfrm>
            <a:off x="5214272" y="10781664"/>
            <a:ext cx="198882" cy="171450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이등변 삼각형 19"/>
          <p:cNvSpPr/>
          <p:nvPr/>
        </p:nvSpPr>
        <p:spPr>
          <a:xfrm>
            <a:off x="2185322" y="11753214"/>
            <a:ext cx="198882" cy="171450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1" name="이등변 삼각형 20"/>
          <p:cNvSpPr/>
          <p:nvPr/>
        </p:nvSpPr>
        <p:spPr>
          <a:xfrm>
            <a:off x="6014372" y="10001618"/>
            <a:ext cx="198882" cy="171450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3" name="직사각형 22"/>
          <p:cNvSpPr/>
          <p:nvPr/>
        </p:nvSpPr>
        <p:spPr>
          <a:xfrm>
            <a:off x="1664278" y="11325580"/>
            <a:ext cx="171450" cy="24154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4" name="직사각형 23"/>
          <p:cNvSpPr/>
          <p:nvPr/>
        </p:nvSpPr>
        <p:spPr>
          <a:xfrm>
            <a:off x="3099722" y="9845797"/>
            <a:ext cx="171450" cy="24154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5" name="직사각형 24"/>
          <p:cNvSpPr/>
          <p:nvPr/>
        </p:nvSpPr>
        <p:spPr>
          <a:xfrm>
            <a:off x="6113813" y="12317871"/>
            <a:ext cx="171450" cy="24154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6" name="이등변 삼각형 25"/>
          <p:cNvSpPr/>
          <p:nvPr/>
        </p:nvSpPr>
        <p:spPr>
          <a:xfrm>
            <a:off x="3754959" y="12238989"/>
            <a:ext cx="198882" cy="171450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8" name="직사각형 27"/>
          <p:cNvSpPr/>
          <p:nvPr/>
        </p:nvSpPr>
        <p:spPr>
          <a:xfrm>
            <a:off x="5108354" y="8267064"/>
            <a:ext cx="171450" cy="24154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</p:spTree>
    <p:extLst>
      <p:ext uri="{BB962C8B-B14F-4D97-AF65-F5344CB8AC3E}">
        <p14:creationId xmlns:p14="http://schemas.microsoft.com/office/powerpoint/2010/main" val="3932983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-13500000">
            <a:off x="8839200" y="5048250"/>
            <a:ext cx="619125" cy="6667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462838" y="4222523"/>
            <a:ext cx="3371850" cy="381000"/>
          </a:xfrm>
          <a:prstGeom prst="rect">
            <a:avLst/>
          </a:prstGeom>
        </p:spPr>
        <p:txBody>
          <a:bodyPr rtlCol="0" anchor="ctr"/>
          <a:lstStyle/>
          <a:p>
            <a:pPr lvl="0" algn="ctr">
              <a:lnSpc>
                <a:spcPct val="146245"/>
              </a:lnSpc>
            </a:pPr>
            <a:r>
              <a:rPr lang="en" sz="2137" dirty="0">
                <a:solidFill>
                  <a:schemeClr val="bg1"/>
                </a:solidFill>
                <a:latin typeface="Calibri" panose="020F0502020204030204" pitchFamily="34" charset="0"/>
                <a:ea typeface="양재블럭체" panose="02020603020101020101" pitchFamily="18" charset="-127"/>
                <a:cs typeface="Calibri" panose="020F0502020204030204" pitchFamily="34" charset="0"/>
              </a:rPr>
              <a:t>I N D E X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591175" y="5838825"/>
            <a:ext cx="7105650" cy="3943350"/>
          </a:xfrm>
          <a:prstGeom prst="rect">
            <a:avLst/>
          </a:prstGeom>
        </p:spPr>
        <p:txBody>
          <a:bodyPr rtlCol="0" anchor="ctr"/>
          <a:lstStyle/>
          <a:p>
            <a:pPr algn="ctr">
              <a:lnSpc>
                <a:spcPct val="191315"/>
              </a:lnSpc>
            </a:pPr>
            <a:r>
              <a:rPr lang="ko-KR" altLang="en-US" sz="2399" spc="480" dirty="0">
                <a:solidFill>
                  <a:schemeClr val="bg1"/>
                </a:solidFill>
                <a:latin typeface="SunBatang Light"/>
              </a:rPr>
              <a:t>개요</a:t>
            </a:r>
            <a:endParaRPr lang="en-US" altLang="ko-KR" sz="2399" spc="480" dirty="0">
              <a:solidFill>
                <a:schemeClr val="bg1"/>
              </a:solidFill>
              <a:latin typeface="SunBatang Light"/>
            </a:endParaRPr>
          </a:p>
          <a:p>
            <a:pPr lvl="0" algn="ctr">
              <a:lnSpc>
                <a:spcPct val="191315"/>
              </a:lnSpc>
            </a:pPr>
            <a:r>
              <a:rPr lang="ko-KR" altLang="en-US" sz="2399" spc="480" dirty="0">
                <a:solidFill>
                  <a:schemeClr val="bg1"/>
                </a:solidFill>
                <a:latin typeface="SunBatang Light"/>
              </a:rPr>
              <a:t>컨셉</a:t>
            </a:r>
            <a:endParaRPr lang="en" sz="2399" spc="480" dirty="0">
              <a:solidFill>
                <a:schemeClr val="bg1"/>
              </a:solidFill>
              <a:latin typeface="SunBatang Light"/>
            </a:endParaRPr>
          </a:p>
          <a:p>
            <a:pPr lvl="0" algn="ctr">
              <a:lnSpc>
                <a:spcPct val="191315"/>
              </a:lnSpc>
            </a:pPr>
            <a:r>
              <a:rPr lang="ko-KR" altLang="en-US" sz="2399" spc="480" dirty="0" smtClean="0">
                <a:solidFill>
                  <a:schemeClr val="bg1"/>
                </a:solidFill>
                <a:latin typeface="SunBatang Light"/>
              </a:rPr>
              <a:t>진행 패턴 </a:t>
            </a:r>
            <a:r>
              <a:rPr lang="ko-KR" altLang="en-US" sz="2399" spc="480" dirty="0" err="1" smtClean="0">
                <a:solidFill>
                  <a:schemeClr val="bg1"/>
                </a:solidFill>
                <a:latin typeface="SunBatang Light"/>
              </a:rPr>
              <a:t>플로우</a:t>
            </a:r>
            <a:endParaRPr lang="en-US" altLang="ko-KR" sz="2399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>
              <a:lnSpc>
                <a:spcPct val="191315"/>
              </a:lnSpc>
            </a:pPr>
            <a:r>
              <a:rPr lang="ko-KR" altLang="en-US" sz="2399" spc="480" dirty="0" smtClean="0">
                <a:solidFill>
                  <a:schemeClr val="bg1"/>
                </a:solidFill>
                <a:latin typeface="SunBatang Light"/>
              </a:rPr>
              <a:t>요소 배치</a:t>
            </a:r>
            <a:endParaRPr lang="en" sz="2399" spc="480" dirty="0">
              <a:solidFill>
                <a:schemeClr val="bg1"/>
              </a:solidFill>
              <a:latin typeface="SunBatang Light"/>
            </a:endParaRPr>
          </a:p>
          <a:p>
            <a:pPr lvl="0" algn="ctr">
              <a:lnSpc>
                <a:spcPct val="191315"/>
              </a:lnSpc>
            </a:pPr>
            <a:r>
              <a:rPr lang="ko-KR" altLang="en-US" sz="2399" spc="480" dirty="0">
                <a:solidFill>
                  <a:schemeClr val="bg1"/>
                </a:solidFill>
                <a:latin typeface="SunBatang Light"/>
              </a:rPr>
              <a:t>리소스 목록</a:t>
            </a:r>
            <a:endParaRPr lang="en" sz="2399" spc="480" dirty="0">
              <a:solidFill>
                <a:schemeClr val="bg1"/>
              </a:solidFill>
              <a:latin typeface="SunBatang Light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-10800000">
            <a:off x="8943975" y="10525125"/>
            <a:ext cx="400050" cy="66675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alphaModFix amt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543050" y="581025"/>
            <a:ext cx="5553075" cy="595312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>
            <a:alphaModFix amt="7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192250" y="838200"/>
            <a:ext cx="9810750" cy="9915525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0">
            <a:alphaModFix amt="75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42925" y="8629650"/>
            <a:ext cx="4057650" cy="39909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671208" y="2350638"/>
            <a:ext cx="4945585" cy="10156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양재블럭체" panose="02020603020101020101" pitchFamily="18" charset="-127"/>
                <a:ea typeface="양재블럭체" panose="02020603020101020101" pitchFamily="18" charset="-127"/>
              </a:rPr>
              <a:t>MazeEscape</a:t>
            </a:r>
            <a:endParaRPr lang="ko-KR" altLang="en-US" sz="6000" dirty="0">
              <a:solidFill>
                <a:schemeClr val="bg1"/>
              </a:solidFill>
              <a:latin typeface="양재블럭체" panose="02020603020101020101" pitchFamily="18" charset="-127"/>
              <a:ea typeface="양재블럭체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22969" y="3095922"/>
            <a:ext cx="3451587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3000" dirty="0" err="1">
                <a:solidFill>
                  <a:schemeClr val="bg1"/>
                </a:solidFill>
                <a:latin typeface="양재블럭체" panose="02020603020101020101" pitchFamily="18" charset="-127"/>
                <a:ea typeface="양재블럭체" panose="02020603020101020101" pitchFamily="18" charset="-127"/>
              </a:rPr>
              <a:t>레벨디자인</a:t>
            </a:r>
            <a:r>
              <a:rPr lang="ko-KR" altLang="en-US" sz="5400" dirty="0">
                <a:solidFill>
                  <a:schemeClr val="bg1"/>
                </a:solidFill>
                <a:latin typeface="양재블럭체" panose="02020603020101020101" pitchFamily="18" charset="-127"/>
                <a:ea typeface="양재블럭체" panose="02020603020101020101" pitchFamily="18" charset="-127"/>
              </a:rPr>
              <a:t> </a:t>
            </a:r>
            <a:r>
              <a:rPr lang="ko-KR" altLang="en-US" sz="3000" dirty="0">
                <a:solidFill>
                  <a:schemeClr val="bg1"/>
                </a:solidFill>
                <a:latin typeface="양재블럭체" panose="02020603020101020101" pitchFamily="18" charset="-127"/>
                <a:ea typeface="양재블럭체" panose="02020603020101020101" pitchFamily="18" charset="-127"/>
              </a:rPr>
              <a:t>기획서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/>
          <p:cNvSpPr txBox="1"/>
          <p:nvPr/>
        </p:nvSpPr>
        <p:spPr>
          <a:xfrm>
            <a:off x="178207" y="6168292"/>
            <a:ext cx="2531370" cy="1371600"/>
          </a:xfrm>
          <a:prstGeom prst="rect">
            <a:avLst/>
          </a:prstGeom>
        </p:spPr>
        <p:txBody>
          <a:bodyPr rtlCol="0" anchor="ctr"/>
          <a:lstStyle/>
          <a:p>
            <a:pPr lvl="0" algn="ctr">
              <a:lnSpc>
                <a:spcPct val="191315"/>
              </a:lnSpc>
            </a:pPr>
            <a:r>
              <a:rPr lang="ko-KR" altLang="en-US" sz="7200" spc="480" dirty="0">
                <a:solidFill>
                  <a:schemeClr val="bg1"/>
                </a:solidFill>
                <a:latin typeface="SunBatang Light"/>
              </a:rPr>
              <a:t>개요</a:t>
            </a:r>
            <a:endParaRPr lang="en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-5909978" y="-499778"/>
            <a:ext cx="14707740" cy="14707740"/>
          </a:xfrm>
          <a:prstGeom prst="ellipse">
            <a:avLst/>
          </a:prstGeom>
          <a:noFill/>
          <a:ln w="3175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915011" y="3495189"/>
            <a:ext cx="6717807" cy="6717807"/>
          </a:xfrm>
          <a:prstGeom prst="ellipse">
            <a:avLst/>
          </a:prstGeom>
          <a:noFill/>
          <a:ln w="3175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5" name="타원 14"/>
          <p:cNvSpPr/>
          <p:nvPr/>
        </p:nvSpPr>
        <p:spPr>
          <a:xfrm>
            <a:off x="-1114911" y="4295289"/>
            <a:ext cx="5117607" cy="5117607"/>
          </a:xfrm>
          <a:prstGeom prst="ellipse">
            <a:avLst/>
          </a:prstGeom>
          <a:noFill/>
          <a:ln w="317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타원 15"/>
          <p:cNvSpPr/>
          <p:nvPr/>
        </p:nvSpPr>
        <p:spPr>
          <a:xfrm>
            <a:off x="-11430000" y="-6019800"/>
            <a:ext cx="25747785" cy="25747785"/>
          </a:xfrm>
          <a:prstGeom prst="ellipse">
            <a:avLst/>
          </a:prstGeom>
          <a:noFill/>
          <a:ln w="31750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8" name="TextBox 4"/>
          <p:cNvSpPr txBox="1"/>
          <p:nvPr/>
        </p:nvSpPr>
        <p:spPr>
          <a:xfrm>
            <a:off x="8534400" y="2743200"/>
            <a:ext cx="2209800" cy="9790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 tIns="180000" bIns="180000" rtlCol="0" anchor="ctr" anchorCtr="0">
            <a:spAutoFit/>
          </a:bodyPr>
          <a:lstStyle/>
          <a:p>
            <a:pPr lvl="0" algn="ctr"/>
            <a:r>
              <a:rPr lang="en-US" altLang="ko-KR" sz="4000" spc="480" dirty="0" smtClean="0">
                <a:solidFill>
                  <a:schemeClr val="bg1"/>
                </a:solidFill>
                <a:latin typeface="SunBatang Light"/>
              </a:rPr>
              <a:t>1. </a:t>
            </a:r>
            <a:r>
              <a:rPr lang="ko-KR" altLang="en-US" sz="4000" spc="480" dirty="0" smtClean="0">
                <a:solidFill>
                  <a:schemeClr val="bg1"/>
                </a:solidFill>
                <a:latin typeface="SunBatang Light"/>
              </a:rPr>
              <a:t>주제</a:t>
            </a:r>
            <a:endParaRPr lang="en" sz="40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19" name="TextBox 4"/>
          <p:cNvSpPr txBox="1"/>
          <p:nvPr/>
        </p:nvSpPr>
        <p:spPr>
          <a:xfrm>
            <a:off x="9112656" y="5090552"/>
            <a:ext cx="2830025" cy="9790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 tIns="180000" bIns="180000" rtlCol="0" anchor="ctr" anchorCtr="0">
            <a:spAutoFit/>
          </a:bodyPr>
          <a:lstStyle/>
          <a:p>
            <a:pPr lvl="0" algn="ctr"/>
            <a:r>
              <a:rPr lang="en-US" altLang="ko-KR" sz="4000" spc="480" dirty="0" smtClean="0">
                <a:solidFill>
                  <a:schemeClr val="bg1"/>
                </a:solidFill>
                <a:latin typeface="SunBatang Light"/>
              </a:rPr>
              <a:t>2. </a:t>
            </a:r>
            <a:r>
              <a:rPr lang="ko-KR" altLang="en-US" sz="4000" spc="480" dirty="0" smtClean="0">
                <a:solidFill>
                  <a:schemeClr val="bg1"/>
                </a:solidFill>
                <a:latin typeface="SunBatang Light"/>
              </a:rPr>
              <a:t>모티브</a:t>
            </a:r>
            <a:endParaRPr lang="en" sz="40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20" name="TextBox 4"/>
          <p:cNvSpPr txBox="1"/>
          <p:nvPr/>
        </p:nvSpPr>
        <p:spPr>
          <a:xfrm>
            <a:off x="8314268" y="10190584"/>
            <a:ext cx="5334000" cy="9790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 tIns="180000" bIns="180000" rtlCol="0" anchor="ctr" anchorCtr="0">
            <a:spAutoFit/>
          </a:bodyPr>
          <a:lstStyle/>
          <a:p>
            <a:pPr lvl="0" algn="ctr"/>
            <a:r>
              <a:rPr lang="en-US" altLang="ko-KR" sz="4000" spc="480" dirty="0">
                <a:solidFill>
                  <a:schemeClr val="bg1"/>
                </a:solidFill>
                <a:latin typeface="SunBatang Light"/>
              </a:rPr>
              <a:t>4</a:t>
            </a:r>
            <a:r>
              <a:rPr lang="en-US" altLang="ko-KR" sz="4000" spc="480" smtClean="0">
                <a:solidFill>
                  <a:schemeClr val="bg1"/>
                </a:solidFill>
                <a:latin typeface="SunBatang Light"/>
              </a:rPr>
              <a:t>. </a:t>
            </a:r>
            <a:r>
              <a:rPr lang="ko-KR" altLang="en-US" sz="4000" spc="480" dirty="0" err="1" smtClean="0">
                <a:solidFill>
                  <a:schemeClr val="bg1"/>
                </a:solidFill>
                <a:latin typeface="SunBatang Light"/>
              </a:rPr>
              <a:t>레벨디자인</a:t>
            </a:r>
            <a:r>
              <a:rPr lang="ko-KR" altLang="en-US" sz="4000" spc="480" dirty="0" smtClean="0">
                <a:solidFill>
                  <a:schemeClr val="bg1"/>
                </a:solidFill>
                <a:latin typeface="SunBatang Light"/>
              </a:rPr>
              <a:t> 소개</a:t>
            </a:r>
            <a:endParaRPr lang="en" sz="40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21" name="TextBox 4"/>
          <p:cNvSpPr txBox="1"/>
          <p:nvPr/>
        </p:nvSpPr>
        <p:spPr>
          <a:xfrm>
            <a:off x="9112656" y="7437905"/>
            <a:ext cx="3365178" cy="9790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 tIns="180000" bIns="180000" rtlCol="0" anchor="ctr" anchorCtr="0">
            <a:spAutoFit/>
          </a:bodyPr>
          <a:lstStyle/>
          <a:p>
            <a:pPr lvl="0" algn="ctr"/>
            <a:r>
              <a:rPr lang="en-US" altLang="ko-KR" sz="4000" spc="480" dirty="0" smtClean="0">
                <a:solidFill>
                  <a:schemeClr val="bg1"/>
                </a:solidFill>
                <a:latin typeface="SunBatang Light"/>
              </a:rPr>
              <a:t>3. </a:t>
            </a:r>
            <a:r>
              <a:rPr lang="ko-KR" altLang="en-US" sz="4000" spc="480" dirty="0" smtClean="0">
                <a:solidFill>
                  <a:schemeClr val="bg1"/>
                </a:solidFill>
                <a:latin typeface="SunBatang Light"/>
              </a:rPr>
              <a:t>기획의도</a:t>
            </a:r>
            <a:endParaRPr lang="en" sz="4000" spc="480" dirty="0">
              <a:solidFill>
                <a:schemeClr val="bg1"/>
              </a:solidFill>
              <a:latin typeface="SunBatang Light"/>
            </a:endParaRPr>
          </a:p>
        </p:txBody>
      </p:sp>
    </p:spTree>
    <p:extLst>
      <p:ext uri="{BB962C8B-B14F-4D97-AF65-F5344CB8AC3E}">
        <p14:creationId xmlns:p14="http://schemas.microsoft.com/office/powerpoint/2010/main" val="1472035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/>
          <p:cNvSpPr txBox="1"/>
          <p:nvPr/>
        </p:nvSpPr>
        <p:spPr>
          <a:xfrm>
            <a:off x="628649" y="1227991"/>
            <a:ext cx="2531370" cy="1371600"/>
          </a:xfrm>
          <a:prstGeom prst="rect">
            <a:avLst/>
          </a:prstGeom>
        </p:spPr>
        <p:txBody>
          <a:bodyPr rtlCol="0" anchor="ctr"/>
          <a:lstStyle/>
          <a:p>
            <a:pPr lvl="0">
              <a:lnSpc>
                <a:spcPct val="191315"/>
              </a:lnSpc>
            </a:pPr>
            <a:r>
              <a:rPr lang="ko-KR" altLang="en-US" sz="4000" spc="480" dirty="0" smtClean="0">
                <a:solidFill>
                  <a:schemeClr val="bg1"/>
                </a:solidFill>
                <a:latin typeface="SunBatang Light"/>
              </a:rPr>
              <a:t>개요</a:t>
            </a:r>
            <a:endParaRPr lang="en-US" altLang="ko-KR" sz="4000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>
              <a:lnSpc>
                <a:spcPct val="191315"/>
              </a:lnSpc>
            </a:pPr>
            <a:r>
              <a:rPr lang="ko-KR" altLang="en-US" sz="7200" spc="480" dirty="0" smtClean="0">
                <a:solidFill>
                  <a:schemeClr val="bg1"/>
                </a:solidFill>
                <a:latin typeface="SunBatang Light"/>
              </a:rPr>
              <a:t>주제</a:t>
            </a:r>
            <a:endParaRPr lang="en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2" name="TextBox 11"/>
          <p:cNvSpPr txBox="1"/>
          <p:nvPr/>
        </p:nvSpPr>
        <p:spPr>
          <a:xfrm>
            <a:off x="6702019" y="1876316"/>
            <a:ext cx="11049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</a:rPr>
              <a:t>괴물이 존재하는 어둠 속 의 </a:t>
            </a:r>
            <a:r>
              <a:rPr lang="ko-KR" altLang="en-US" sz="4400" dirty="0">
                <a:solidFill>
                  <a:schemeClr val="bg1"/>
                </a:solidFill>
              </a:rPr>
              <a:t>미로를 </a:t>
            </a:r>
            <a:endParaRPr lang="en-US" altLang="ko-KR" sz="4400" dirty="0" smtClean="0">
              <a:solidFill>
                <a:schemeClr val="bg1"/>
              </a:solidFill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</a:rPr>
              <a:t>펄스스캐너를 </a:t>
            </a:r>
            <a:r>
              <a:rPr lang="ko-KR" altLang="en-US" sz="4400" dirty="0">
                <a:solidFill>
                  <a:schemeClr val="bg1"/>
                </a:solidFill>
              </a:rPr>
              <a:t>이용해서 </a:t>
            </a:r>
            <a:r>
              <a:rPr lang="ko-KR" altLang="en-US" sz="4400" dirty="0" smtClean="0">
                <a:solidFill>
                  <a:schemeClr val="bg1"/>
                </a:solidFill>
              </a:rPr>
              <a:t>탈출하는 스테이지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09800" y="9448800"/>
            <a:ext cx="13335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</a:rPr>
              <a:t>주제 선정 이유 </a:t>
            </a:r>
            <a:r>
              <a:rPr lang="en-US" altLang="ko-KR" sz="3600" dirty="0" smtClean="0">
                <a:solidFill>
                  <a:schemeClr val="bg1"/>
                </a:solidFill>
              </a:rPr>
              <a:t>: </a:t>
            </a:r>
          </a:p>
          <a:p>
            <a:r>
              <a:rPr lang="ko-KR" altLang="en-US" sz="3600" dirty="0" smtClean="0">
                <a:solidFill>
                  <a:schemeClr val="bg1"/>
                </a:solidFill>
              </a:rPr>
              <a:t>여러 </a:t>
            </a:r>
            <a:r>
              <a:rPr lang="ko-KR" altLang="en-US" sz="3600" dirty="0">
                <a:solidFill>
                  <a:schemeClr val="bg1"/>
                </a:solidFill>
              </a:rPr>
              <a:t>게임들에 있는 펄스 스캐너 시스템을 구현해보고 </a:t>
            </a:r>
            <a:r>
              <a:rPr lang="ko-KR" altLang="en-US" sz="3600" dirty="0" smtClean="0">
                <a:solidFill>
                  <a:schemeClr val="bg1"/>
                </a:solidFill>
              </a:rPr>
              <a:t>싶었습니다</a:t>
            </a:r>
            <a:r>
              <a:rPr lang="en-US" altLang="ko-KR" sz="3600" dirty="0" smtClean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3600" dirty="0" smtClean="0">
                <a:solidFill>
                  <a:schemeClr val="bg1"/>
                </a:solidFill>
              </a:rPr>
              <a:t>그리고 구현한 펄스 </a:t>
            </a:r>
            <a:r>
              <a:rPr lang="ko-KR" altLang="en-US" sz="3600" dirty="0">
                <a:solidFill>
                  <a:schemeClr val="bg1"/>
                </a:solidFill>
              </a:rPr>
              <a:t>스캐너를 좀 더 활용 할 수 있는 게임</a:t>
            </a:r>
            <a:r>
              <a:rPr lang="en-US" altLang="ko-KR" sz="3600" dirty="0">
                <a:solidFill>
                  <a:schemeClr val="bg1"/>
                </a:solidFill>
              </a:rPr>
              <a:t>,</a:t>
            </a:r>
            <a:r>
              <a:rPr lang="ko-KR" altLang="en-US" sz="3600" dirty="0">
                <a:solidFill>
                  <a:schemeClr val="bg1"/>
                </a:solidFill>
              </a:rPr>
              <a:t>게임 레벨을 구현해보고 싶었습니다</a:t>
            </a:r>
            <a:r>
              <a:rPr lang="en-US" altLang="ko-KR" sz="3600" dirty="0">
                <a:solidFill>
                  <a:schemeClr val="bg1"/>
                </a:solidFill>
              </a:rPr>
              <a:t>.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200" y="3537178"/>
            <a:ext cx="8915400" cy="5038725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844227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6539" y="8208496"/>
            <a:ext cx="7667318" cy="511154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954" y="1752600"/>
            <a:ext cx="9583616" cy="5486400"/>
          </a:xfrm>
          <a:prstGeom prst="rect">
            <a:avLst/>
          </a:prstGeom>
        </p:spPr>
      </p:pic>
      <p:sp>
        <p:nvSpPr>
          <p:cNvPr id="22" name="TextBox 4"/>
          <p:cNvSpPr txBox="1"/>
          <p:nvPr/>
        </p:nvSpPr>
        <p:spPr>
          <a:xfrm>
            <a:off x="628648" y="1227991"/>
            <a:ext cx="3562352" cy="1371600"/>
          </a:xfrm>
          <a:prstGeom prst="rect">
            <a:avLst/>
          </a:prstGeom>
        </p:spPr>
        <p:txBody>
          <a:bodyPr rtlCol="0" anchor="ctr"/>
          <a:lstStyle/>
          <a:p>
            <a:pPr lvl="0">
              <a:lnSpc>
                <a:spcPct val="191315"/>
              </a:lnSpc>
            </a:pPr>
            <a:r>
              <a:rPr lang="ko-KR" altLang="en-US" sz="4000" spc="480" dirty="0" smtClean="0">
                <a:solidFill>
                  <a:schemeClr val="bg1"/>
                </a:solidFill>
                <a:latin typeface="SunBatang Light"/>
              </a:rPr>
              <a:t>개요</a:t>
            </a:r>
            <a:endParaRPr lang="en-US" altLang="ko-KR" sz="4000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>
              <a:lnSpc>
                <a:spcPct val="191315"/>
              </a:lnSpc>
            </a:pPr>
            <a:r>
              <a:rPr lang="ko-KR" altLang="en-US" sz="7200" spc="480" dirty="0">
                <a:solidFill>
                  <a:schemeClr val="bg1"/>
                </a:solidFill>
                <a:latin typeface="SunBatang Light"/>
              </a:rPr>
              <a:t>모티브</a:t>
            </a:r>
            <a:endParaRPr lang="en" altLang="ko-KR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748954" y="1106269"/>
            <a:ext cx="975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 smtClean="0">
                <a:solidFill>
                  <a:schemeClr val="bg1"/>
                </a:solidFill>
              </a:rPr>
              <a:t>더디비전의</a:t>
            </a:r>
            <a:r>
              <a:rPr lang="ko-KR" altLang="en-US" sz="3600" dirty="0" smtClean="0">
                <a:solidFill>
                  <a:schemeClr val="bg1"/>
                </a:solidFill>
              </a:rPr>
              <a:t> 펄스 스캐너 시스템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766539" y="7562165"/>
            <a:ext cx="975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</a:rPr>
              <a:t>둠과 각종 싱글 </a:t>
            </a:r>
            <a:r>
              <a:rPr lang="en-US" altLang="ko-KR" sz="3600" dirty="0" smtClean="0">
                <a:solidFill>
                  <a:schemeClr val="bg1"/>
                </a:solidFill>
              </a:rPr>
              <a:t>FPS</a:t>
            </a:r>
            <a:r>
              <a:rPr lang="ko-KR" altLang="en-US" sz="3600" dirty="0" smtClean="0">
                <a:solidFill>
                  <a:schemeClr val="bg1"/>
                </a:solidFill>
              </a:rPr>
              <a:t>게임의 </a:t>
            </a:r>
            <a:r>
              <a:rPr lang="ko-KR" altLang="en-US" sz="3600" dirty="0" smtClean="0">
                <a:solidFill>
                  <a:schemeClr val="bg1"/>
                </a:solidFill>
              </a:rPr>
              <a:t>맵 디자인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301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2" name="TextBox 4"/>
          <p:cNvSpPr txBox="1"/>
          <p:nvPr/>
        </p:nvSpPr>
        <p:spPr>
          <a:xfrm>
            <a:off x="628648" y="1227991"/>
            <a:ext cx="4171952" cy="1371600"/>
          </a:xfrm>
          <a:prstGeom prst="rect">
            <a:avLst/>
          </a:prstGeom>
        </p:spPr>
        <p:txBody>
          <a:bodyPr rtlCol="0" anchor="ctr"/>
          <a:lstStyle/>
          <a:p>
            <a:pPr lvl="0">
              <a:lnSpc>
                <a:spcPct val="191315"/>
              </a:lnSpc>
            </a:pPr>
            <a:r>
              <a:rPr lang="ko-KR" altLang="en-US" sz="4000" spc="480" dirty="0" smtClean="0">
                <a:solidFill>
                  <a:schemeClr val="bg1"/>
                </a:solidFill>
                <a:latin typeface="SunBatang Light"/>
              </a:rPr>
              <a:t>개요</a:t>
            </a:r>
            <a:endParaRPr lang="en-US" altLang="ko-KR" sz="4000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>
              <a:lnSpc>
                <a:spcPct val="191315"/>
              </a:lnSpc>
            </a:pPr>
            <a:r>
              <a:rPr lang="ko-KR" altLang="en-US" sz="7200" spc="480" dirty="0" smtClean="0">
                <a:solidFill>
                  <a:schemeClr val="bg1"/>
                </a:solidFill>
                <a:latin typeface="SunBatang Light"/>
              </a:rPr>
              <a:t>기획의도</a:t>
            </a:r>
            <a:endParaRPr lang="en" altLang="ko-KR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2046" y="7518958"/>
            <a:ext cx="975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dirty="0" smtClean="0">
                <a:solidFill>
                  <a:schemeClr val="bg1"/>
                </a:solidFill>
              </a:rPr>
              <a:t>완전한 어둠 속 이라는 컨셉을 사용해서 </a:t>
            </a:r>
            <a:r>
              <a:rPr lang="ko-KR" altLang="en-US" sz="3600" dirty="0" smtClean="0">
                <a:solidFill>
                  <a:schemeClr val="bg1"/>
                </a:solidFill>
              </a:rPr>
              <a:t>펄스스캐너라는 탐지 시스템을 시각적으로 강조하고 싶었습니다</a:t>
            </a:r>
            <a:r>
              <a:rPr lang="en-US" altLang="ko-KR" sz="3600" dirty="0" smtClean="0">
                <a:solidFill>
                  <a:schemeClr val="bg1"/>
                </a:solidFill>
              </a:rPr>
              <a:t>.</a:t>
            </a:r>
            <a:endParaRPr lang="en-US" altLang="ko-KR" sz="36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3600" dirty="0">
              <a:solidFill>
                <a:schemeClr val="bg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2515" y="1447800"/>
            <a:ext cx="7264591" cy="411480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0" y="8153400"/>
            <a:ext cx="7217623" cy="4079191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5" name="아래쪽 화살표 4"/>
          <p:cNvSpPr/>
          <p:nvPr/>
        </p:nvSpPr>
        <p:spPr>
          <a:xfrm>
            <a:off x="11266910" y="5927601"/>
            <a:ext cx="4495800" cy="1860797"/>
          </a:xfrm>
          <a:prstGeom prst="downArrow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펄스 스캐너 사용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69581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2" name="TextBox 4"/>
          <p:cNvSpPr txBox="1"/>
          <p:nvPr/>
        </p:nvSpPr>
        <p:spPr>
          <a:xfrm>
            <a:off x="628648" y="1227991"/>
            <a:ext cx="4171952" cy="1371600"/>
          </a:xfrm>
          <a:prstGeom prst="rect">
            <a:avLst/>
          </a:prstGeom>
        </p:spPr>
        <p:txBody>
          <a:bodyPr rtlCol="0" anchor="ctr"/>
          <a:lstStyle/>
          <a:p>
            <a:pPr lvl="0">
              <a:lnSpc>
                <a:spcPct val="191315"/>
              </a:lnSpc>
            </a:pPr>
            <a:r>
              <a:rPr lang="ko-KR" altLang="en-US" sz="4000" spc="480" dirty="0" smtClean="0">
                <a:solidFill>
                  <a:schemeClr val="bg1"/>
                </a:solidFill>
                <a:latin typeface="SunBatang Light"/>
              </a:rPr>
              <a:t>개요</a:t>
            </a:r>
            <a:endParaRPr lang="en-US" altLang="ko-KR" sz="4000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>
              <a:lnSpc>
                <a:spcPct val="191315"/>
              </a:lnSpc>
            </a:pPr>
            <a:r>
              <a:rPr lang="ko-KR" altLang="en-US" sz="7200" spc="480" dirty="0" smtClean="0">
                <a:solidFill>
                  <a:schemeClr val="bg1"/>
                </a:solidFill>
                <a:latin typeface="SunBatang Light"/>
              </a:rPr>
              <a:t>기획의도</a:t>
            </a:r>
            <a:endParaRPr lang="en" altLang="ko-KR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2046" y="7532068"/>
            <a:ext cx="84347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dirty="0" err="1" smtClean="0">
                <a:solidFill>
                  <a:schemeClr val="bg1"/>
                </a:solidFill>
              </a:rPr>
              <a:t>미로라는</a:t>
            </a:r>
            <a:r>
              <a:rPr lang="ko-KR" altLang="en-US" sz="3600" dirty="0" smtClean="0">
                <a:solidFill>
                  <a:schemeClr val="bg1"/>
                </a:solidFill>
              </a:rPr>
              <a:t> 배경에서 괴물과 오브젝트를 배치하여 펄스스캐너의 장애물에 </a:t>
            </a:r>
            <a:r>
              <a:rPr lang="ko-KR" altLang="en-US" sz="3600" dirty="0" err="1" smtClean="0">
                <a:solidFill>
                  <a:schemeClr val="bg1"/>
                </a:solidFill>
              </a:rPr>
              <a:t>영향받지</a:t>
            </a:r>
            <a:r>
              <a:rPr lang="ko-KR" altLang="en-US" sz="3600" dirty="0" smtClean="0">
                <a:solidFill>
                  <a:schemeClr val="bg1"/>
                </a:solidFill>
              </a:rPr>
              <a:t> 않는 스캔 기능을 표현하고 싶어서 구현하였습니다</a:t>
            </a:r>
            <a:r>
              <a:rPr lang="en-US" altLang="ko-KR" sz="3600" dirty="0" smtClean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0" y="3810000"/>
            <a:ext cx="9026220" cy="685800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1963400" y="4343400"/>
            <a:ext cx="2438400" cy="3048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2344870" y="2989302"/>
            <a:ext cx="1675459" cy="369332"/>
          </a:xfrm>
          <a:prstGeom prst="rect">
            <a:avLst/>
          </a:prstGeom>
          <a:solidFill>
            <a:schemeClr val="bg1"/>
          </a:solidFill>
          <a:ln w="76200"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벽 너머의 괴물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4" name="직선 화살표 연결선 13"/>
          <p:cNvCxnSpPr>
            <a:stCxn id="12" idx="2"/>
            <a:endCxn id="5" idx="0"/>
          </p:cNvCxnSpPr>
          <p:nvPr/>
        </p:nvCxnSpPr>
        <p:spPr>
          <a:xfrm>
            <a:off x="13182600" y="3358634"/>
            <a:ext cx="0" cy="984766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9099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2" name="TextBox 4"/>
          <p:cNvSpPr txBox="1"/>
          <p:nvPr/>
        </p:nvSpPr>
        <p:spPr>
          <a:xfrm>
            <a:off x="628648" y="1227991"/>
            <a:ext cx="4171952" cy="1371600"/>
          </a:xfrm>
          <a:prstGeom prst="rect">
            <a:avLst/>
          </a:prstGeom>
        </p:spPr>
        <p:txBody>
          <a:bodyPr rtlCol="0" anchor="ctr"/>
          <a:lstStyle/>
          <a:p>
            <a:pPr lvl="0">
              <a:lnSpc>
                <a:spcPct val="191315"/>
              </a:lnSpc>
            </a:pPr>
            <a:r>
              <a:rPr lang="ko-KR" altLang="en-US" sz="4000" spc="480" dirty="0" smtClean="0">
                <a:solidFill>
                  <a:schemeClr val="bg1"/>
                </a:solidFill>
                <a:latin typeface="SunBatang Light"/>
              </a:rPr>
              <a:t>개요</a:t>
            </a:r>
            <a:endParaRPr lang="en-US" altLang="ko-KR" sz="4000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>
              <a:lnSpc>
                <a:spcPct val="191315"/>
              </a:lnSpc>
            </a:pPr>
            <a:r>
              <a:rPr lang="ko-KR" altLang="en-US" sz="7200" spc="480" dirty="0" smtClean="0">
                <a:solidFill>
                  <a:schemeClr val="bg1"/>
                </a:solidFill>
                <a:latin typeface="SunBatang Light"/>
              </a:rPr>
              <a:t>기획의도</a:t>
            </a:r>
            <a:endParaRPr lang="en" altLang="ko-KR" sz="7200" spc="480" dirty="0">
              <a:solidFill>
                <a:schemeClr val="bg1"/>
              </a:solidFill>
              <a:latin typeface="SunBatang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2046" y="7532068"/>
            <a:ext cx="975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dirty="0" smtClean="0">
                <a:solidFill>
                  <a:schemeClr val="bg1"/>
                </a:solidFill>
              </a:rPr>
              <a:t>미로 배경에 </a:t>
            </a:r>
            <a:r>
              <a:rPr lang="ko-KR" altLang="en-US" sz="3600" dirty="0" err="1" smtClean="0">
                <a:solidFill>
                  <a:schemeClr val="bg1"/>
                </a:solidFill>
              </a:rPr>
              <a:t>미니맵</a:t>
            </a:r>
            <a:r>
              <a:rPr lang="ko-KR" altLang="en-US" sz="3600" dirty="0" smtClean="0">
                <a:solidFill>
                  <a:schemeClr val="bg1"/>
                </a:solidFill>
              </a:rPr>
              <a:t> 시스템을 이용하여 펄스스캐너의 </a:t>
            </a:r>
            <a:r>
              <a:rPr lang="ko-KR" altLang="en-US" sz="3600" dirty="0" err="1" smtClean="0">
                <a:solidFill>
                  <a:schemeClr val="bg1"/>
                </a:solidFill>
              </a:rPr>
              <a:t>지형탐지</a:t>
            </a:r>
            <a:r>
              <a:rPr lang="ko-KR" altLang="en-US" sz="3600" dirty="0" smtClean="0">
                <a:solidFill>
                  <a:schemeClr val="bg1"/>
                </a:solidFill>
              </a:rPr>
              <a:t> 기능을 표현하고 싶어서 구현하였습니다</a:t>
            </a:r>
            <a:r>
              <a:rPr lang="en-US" altLang="ko-KR" sz="3600" dirty="0" smtClean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l="26394" t="54521" r="57770" b="15591"/>
          <a:stretch/>
        </p:blipFill>
        <p:spPr>
          <a:xfrm>
            <a:off x="9601200" y="2179584"/>
            <a:ext cx="7140410" cy="7616437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06828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-2191890" y="-1457325"/>
            <a:ext cx="8172450" cy="8172450"/>
          </a:xfrm>
          <a:prstGeom prst="ellipse">
            <a:avLst/>
          </a:prstGeom>
          <a:noFill/>
          <a:ln w="635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타원 10"/>
          <p:cNvSpPr/>
          <p:nvPr/>
        </p:nvSpPr>
        <p:spPr>
          <a:xfrm>
            <a:off x="-1464569" y="-730004"/>
            <a:ext cx="6717807" cy="6717807"/>
          </a:xfrm>
          <a:prstGeom prst="ellipse">
            <a:avLst/>
          </a:prstGeom>
          <a:noFill/>
          <a:ln w="635000"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2" name="TextBox 11"/>
          <p:cNvSpPr txBox="1"/>
          <p:nvPr/>
        </p:nvSpPr>
        <p:spPr>
          <a:xfrm>
            <a:off x="6511722" y="321946"/>
            <a:ext cx="10287000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게임</a:t>
            </a:r>
            <a:r>
              <a:rPr lang="en-US" altLang="ko-KR" sz="2800" dirty="0">
                <a:solidFill>
                  <a:schemeClr val="bg1"/>
                </a:solidFill>
              </a:rPr>
              <a:t>,</a:t>
            </a:r>
            <a:r>
              <a:rPr lang="ko-KR" altLang="en-US" sz="2800" dirty="0">
                <a:solidFill>
                  <a:schemeClr val="bg1"/>
                </a:solidFill>
              </a:rPr>
              <a:t>스테이지이름 </a:t>
            </a:r>
            <a:r>
              <a:rPr lang="en-US" altLang="ko-KR" sz="2800" dirty="0">
                <a:solidFill>
                  <a:schemeClr val="bg1"/>
                </a:solidFill>
              </a:rPr>
              <a:t>: MazeEscape</a:t>
            </a: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스테이지 형식 </a:t>
            </a:r>
            <a:r>
              <a:rPr lang="en-US" altLang="ko-KR" sz="2800" dirty="0">
                <a:solidFill>
                  <a:schemeClr val="bg1"/>
                </a:solidFill>
              </a:rPr>
              <a:t>: </a:t>
            </a:r>
            <a:r>
              <a:rPr lang="ko-KR" altLang="en-US" sz="2800" dirty="0">
                <a:solidFill>
                  <a:schemeClr val="bg1"/>
                </a:solidFill>
              </a:rPr>
              <a:t>미로</a:t>
            </a:r>
            <a:endParaRPr lang="en-US" altLang="ko-KR" sz="2800" dirty="0">
              <a:solidFill>
                <a:schemeClr val="bg1"/>
              </a:solidFill>
            </a:endParaRPr>
          </a:p>
          <a:p>
            <a:endParaRPr lang="ko-KR" altLang="en-US" sz="28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스테이지 크기 </a:t>
            </a:r>
            <a:r>
              <a:rPr lang="en-US" altLang="ko-KR" sz="2800" dirty="0">
                <a:solidFill>
                  <a:schemeClr val="bg1"/>
                </a:solidFill>
              </a:rPr>
              <a:t>: 100m * 100m</a:t>
            </a: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스테이지의 주요 목적 </a:t>
            </a:r>
            <a:r>
              <a:rPr lang="en-US" altLang="ko-KR" sz="2800" dirty="0">
                <a:solidFill>
                  <a:schemeClr val="bg1"/>
                </a:solidFill>
              </a:rPr>
              <a:t>: </a:t>
            </a:r>
            <a:r>
              <a:rPr lang="ko-KR" altLang="en-US" sz="2800" dirty="0" smtClean="0">
                <a:solidFill>
                  <a:schemeClr val="bg1"/>
                </a:solidFill>
              </a:rPr>
              <a:t>시스템 </a:t>
            </a:r>
            <a:r>
              <a:rPr lang="ko-KR" altLang="en-US" sz="2800" dirty="0" err="1" smtClean="0">
                <a:solidFill>
                  <a:schemeClr val="bg1"/>
                </a:solidFill>
              </a:rPr>
              <a:t>기믹과</a:t>
            </a:r>
            <a:r>
              <a:rPr lang="ko-KR" altLang="en-US" sz="2800" dirty="0" smtClean="0">
                <a:solidFill>
                  <a:schemeClr val="bg1"/>
                </a:solidFill>
              </a:rPr>
              <a:t> 오브젝트를 </a:t>
            </a:r>
            <a:r>
              <a:rPr lang="ko-KR" altLang="en-US" sz="2800" dirty="0">
                <a:solidFill>
                  <a:schemeClr val="bg1"/>
                </a:solidFill>
              </a:rPr>
              <a:t>활용한 생존</a:t>
            </a:r>
            <a:r>
              <a:rPr lang="en-US" altLang="ko-KR" sz="2800" dirty="0">
                <a:solidFill>
                  <a:schemeClr val="bg1"/>
                </a:solidFill>
              </a:rPr>
              <a:t>, </a:t>
            </a:r>
            <a:r>
              <a:rPr lang="ko-KR" altLang="en-US" sz="2800" dirty="0" err="1">
                <a:solidFill>
                  <a:schemeClr val="bg1"/>
                </a:solidFill>
              </a:rPr>
              <a:t>길찾기</a:t>
            </a:r>
            <a:r>
              <a:rPr lang="ko-KR" altLang="en-US" sz="2800" dirty="0">
                <a:solidFill>
                  <a:schemeClr val="bg1"/>
                </a:solidFill>
              </a:rPr>
              <a:t> 및 탈출</a:t>
            </a:r>
            <a:endParaRPr lang="en-US" altLang="ko-KR" sz="2800" dirty="0">
              <a:solidFill>
                <a:schemeClr val="bg1"/>
              </a:solidFill>
            </a:endParaRP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플레이타임 </a:t>
            </a:r>
            <a:r>
              <a:rPr lang="en-US" altLang="ko-KR" sz="2800" dirty="0">
                <a:solidFill>
                  <a:schemeClr val="bg1"/>
                </a:solidFill>
              </a:rPr>
              <a:t>:</a:t>
            </a:r>
          </a:p>
          <a:p>
            <a:r>
              <a:rPr lang="en-US" altLang="ko-KR" sz="2800" dirty="0">
                <a:solidFill>
                  <a:schemeClr val="bg1"/>
                </a:solidFill>
              </a:rPr>
              <a:t>	</a:t>
            </a:r>
            <a:r>
              <a:rPr lang="ko-KR" altLang="en-US" sz="2800" dirty="0">
                <a:solidFill>
                  <a:schemeClr val="bg1"/>
                </a:solidFill>
              </a:rPr>
              <a:t>캐릭터 속도 </a:t>
            </a:r>
            <a:r>
              <a:rPr lang="en-US" altLang="ko-KR" sz="2800" dirty="0">
                <a:solidFill>
                  <a:schemeClr val="bg1"/>
                </a:solidFill>
              </a:rPr>
              <a:t>200 </a:t>
            </a:r>
            <a:r>
              <a:rPr lang="ko-KR" altLang="en-US" sz="2800" dirty="0">
                <a:solidFill>
                  <a:schemeClr val="bg1"/>
                </a:solidFill>
              </a:rPr>
              <a:t>기준 이동으로만 </a:t>
            </a:r>
            <a:r>
              <a:rPr lang="en-US" altLang="ko-KR" sz="2800" dirty="0">
                <a:solidFill>
                  <a:schemeClr val="bg1"/>
                </a:solidFill>
              </a:rPr>
              <a:t>( 1</a:t>
            </a:r>
            <a:r>
              <a:rPr lang="ko-KR" altLang="en-US" sz="2800" dirty="0">
                <a:solidFill>
                  <a:schemeClr val="bg1"/>
                </a:solidFill>
              </a:rPr>
              <a:t>초에 </a:t>
            </a:r>
            <a:r>
              <a:rPr lang="en-US" altLang="ko-KR" sz="2800" dirty="0">
                <a:solidFill>
                  <a:schemeClr val="bg1"/>
                </a:solidFill>
              </a:rPr>
              <a:t>2m</a:t>
            </a:r>
            <a:r>
              <a:rPr lang="ko-KR" altLang="en-US" sz="2800" dirty="0">
                <a:solidFill>
                  <a:schemeClr val="bg1"/>
                </a:solidFill>
              </a:rPr>
              <a:t>이동</a:t>
            </a:r>
            <a:r>
              <a:rPr lang="en-US" altLang="ko-KR" sz="2800" dirty="0">
                <a:solidFill>
                  <a:schemeClr val="bg1"/>
                </a:solidFill>
              </a:rPr>
              <a:t> )</a:t>
            </a:r>
            <a:endParaRPr lang="ko-KR" altLang="en-US" sz="2800" dirty="0">
              <a:solidFill>
                <a:schemeClr val="bg1"/>
              </a:solidFill>
            </a:endParaRPr>
          </a:p>
          <a:p>
            <a:r>
              <a:rPr lang="en-US" altLang="ko-KR" sz="2800" dirty="0">
                <a:solidFill>
                  <a:schemeClr val="bg1"/>
                </a:solidFill>
              </a:rPr>
              <a:t>	</a:t>
            </a:r>
            <a:r>
              <a:rPr lang="ko-KR" altLang="en-US" sz="2800" dirty="0" smtClean="0">
                <a:solidFill>
                  <a:schemeClr val="bg1"/>
                </a:solidFill>
              </a:rPr>
              <a:t>걷기 </a:t>
            </a:r>
            <a:r>
              <a:rPr lang="ko-KR" altLang="en-US" sz="2800" dirty="0">
                <a:solidFill>
                  <a:schemeClr val="bg1"/>
                </a:solidFill>
              </a:rPr>
              <a:t>맵 전체 탐방 약 </a:t>
            </a:r>
            <a:r>
              <a:rPr lang="en-US" altLang="ko-KR" sz="2800" dirty="0">
                <a:solidFill>
                  <a:schemeClr val="bg1"/>
                </a:solidFill>
              </a:rPr>
              <a:t>850</a:t>
            </a:r>
            <a:r>
              <a:rPr lang="ko-KR" altLang="en-US" sz="2800" dirty="0">
                <a:solidFill>
                  <a:schemeClr val="bg1"/>
                </a:solidFill>
              </a:rPr>
              <a:t>초</a:t>
            </a:r>
          </a:p>
          <a:p>
            <a:r>
              <a:rPr lang="en-US" altLang="ko-KR" sz="2800" dirty="0">
                <a:solidFill>
                  <a:schemeClr val="bg1"/>
                </a:solidFill>
              </a:rPr>
              <a:t>	</a:t>
            </a:r>
            <a:r>
              <a:rPr lang="ko-KR" altLang="en-US" sz="2800" dirty="0">
                <a:solidFill>
                  <a:schemeClr val="bg1"/>
                </a:solidFill>
              </a:rPr>
              <a:t>달리기 맵 전체 탐방 약 </a:t>
            </a:r>
            <a:r>
              <a:rPr lang="en-US" altLang="ko-KR" sz="2800" dirty="0">
                <a:solidFill>
                  <a:schemeClr val="bg1"/>
                </a:solidFill>
              </a:rPr>
              <a:t>425</a:t>
            </a:r>
            <a:r>
              <a:rPr lang="ko-KR" altLang="en-US" sz="2800" dirty="0">
                <a:solidFill>
                  <a:schemeClr val="bg1"/>
                </a:solidFill>
              </a:rPr>
              <a:t>초</a:t>
            </a:r>
          </a:p>
          <a:p>
            <a:r>
              <a:rPr lang="en-US" altLang="ko-KR" sz="2800" dirty="0">
                <a:solidFill>
                  <a:schemeClr val="bg1"/>
                </a:solidFill>
              </a:rPr>
              <a:t>	</a:t>
            </a:r>
            <a:r>
              <a:rPr lang="ko-KR" altLang="en-US" sz="2800" dirty="0">
                <a:solidFill>
                  <a:schemeClr val="bg1"/>
                </a:solidFill>
              </a:rPr>
              <a:t>미로 특성상 길을 잃어서 반복 이동시 플레이타임 </a:t>
            </a:r>
            <a:r>
              <a:rPr lang="ko-KR" altLang="en-US" sz="2800" dirty="0" err="1">
                <a:solidFill>
                  <a:schemeClr val="bg1"/>
                </a:solidFill>
              </a:rPr>
              <a:t>알수</a:t>
            </a:r>
            <a:r>
              <a:rPr lang="ko-KR" altLang="en-US" sz="2800" dirty="0">
                <a:solidFill>
                  <a:schemeClr val="bg1"/>
                </a:solidFill>
              </a:rPr>
              <a:t> 없음</a:t>
            </a:r>
          </a:p>
        </p:txBody>
      </p:sp>
      <p:sp>
        <p:nvSpPr>
          <p:cNvPr id="16" name="TextBox 4"/>
          <p:cNvSpPr txBox="1"/>
          <p:nvPr/>
        </p:nvSpPr>
        <p:spPr>
          <a:xfrm>
            <a:off x="628648" y="1227991"/>
            <a:ext cx="3562352" cy="1371600"/>
          </a:xfrm>
          <a:prstGeom prst="rect">
            <a:avLst/>
          </a:prstGeom>
        </p:spPr>
        <p:txBody>
          <a:bodyPr rtlCol="0" anchor="ctr"/>
          <a:lstStyle/>
          <a:p>
            <a:pPr lvl="0">
              <a:lnSpc>
                <a:spcPct val="191315"/>
              </a:lnSpc>
            </a:pPr>
            <a:r>
              <a:rPr lang="ko-KR" altLang="en-US" sz="4000" spc="480" dirty="0" smtClean="0">
                <a:solidFill>
                  <a:schemeClr val="bg1"/>
                </a:solidFill>
                <a:latin typeface="SunBatang Light"/>
              </a:rPr>
              <a:t>개요</a:t>
            </a:r>
            <a:endParaRPr lang="en-US" altLang="ko-KR" sz="4000" spc="480" dirty="0" smtClean="0">
              <a:solidFill>
                <a:schemeClr val="bg1"/>
              </a:solidFill>
              <a:latin typeface="SunBatang Light"/>
            </a:endParaRPr>
          </a:p>
          <a:p>
            <a:pPr lvl="0" algn="ctr">
              <a:lnSpc>
                <a:spcPct val="191315"/>
              </a:lnSpc>
            </a:pPr>
            <a:r>
              <a:rPr lang="ko-KR" altLang="en-US" sz="7200" spc="480" dirty="0" smtClean="0">
                <a:solidFill>
                  <a:schemeClr val="bg1"/>
                </a:solidFill>
                <a:latin typeface="SunBatang Light"/>
              </a:rPr>
              <a:t>소개</a:t>
            </a:r>
            <a:endParaRPr lang="en" altLang="ko-KR" sz="7200" spc="480" dirty="0">
              <a:solidFill>
                <a:schemeClr val="bg1"/>
              </a:solidFill>
              <a:latin typeface="SunBatang Light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9918" y="7730382"/>
            <a:ext cx="7038804" cy="556419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14617" y="9205190"/>
            <a:ext cx="1281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</a:rPr>
              <a:t>100M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02800" y="6334098"/>
            <a:ext cx="1047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</a:rPr>
              <a:t>10M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7736477"/>
            <a:ext cx="5571278" cy="5536888"/>
          </a:xfrm>
          <a:prstGeom prst="rect">
            <a:avLst/>
          </a:prstGeom>
        </p:spPr>
      </p:pic>
      <p:sp>
        <p:nvSpPr>
          <p:cNvPr id="3" name="왼쪽 중괄호 2"/>
          <p:cNvSpPr/>
          <p:nvPr/>
        </p:nvSpPr>
        <p:spPr>
          <a:xfrm>
            <a:off x="3050774" y="7833589"/>
            <a:ext cx="1262438" cy="5273943"/>
          </a:xfrm>
          <a:prstGeom prst="leftBrace">
            <a:avLst>
              <a:gd name="adj1" fmla="val 8333"/>
              <a:gd name="adj2" fmla="val 3235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3" name="왼쪽 중괄호 12"/>
          <p:cNvSpPr/>
          <p:nvPr/>
        </p:nvSpPr>
        <p:spPr>
          <a:xfrm rot="5400000">
            <a:off x="4050554" y="7051466"/>
            <a:ext cx="1010112" cy="553374"/>
          </a:xfrm>
          <a:prstGeom prst="leftBrace">
            <a:avLst>
              <a:gd name="adj1" fmla="val 0"/>
              <a:gd name="adj2" fmla="val 1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</p:spTree>
    <p:extLst>
      <p:ext uri="{BB962C8B-B14F-4D97-AF65-F5344CB8AC3E}">
        <p14:creationId xmlns:p14="http://schemas.microsoft.com/office/powerpoint/2010/main" val="365861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</TotalTime>
  <Words>559</Words>
  <Application>Microsoft Office PowerPoint</Application>
  <PresentationFormat>사용자 지정</PresentationFormat>
  <Paragraphs>160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양재블럭체</vt:lpstr>
      <vt:lpstr>Arial</vt:lpstr>
      <vt:lpstr>Calibri</vt:lpstr>
      <vt:lpstr>맑은 고딕</vt:lpstr>
      <vt:lpstr>휴먼고딕</vt:lpstr>
      <vt:lpstr>SunBatang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admin</cp:lastModifiedBy>
  <cp:revision>35</cp:revision>
  <dcterms:created xsi:type="dcterms:W3CDTF">2006-08-16T00:00:00Z</dcterms:created>
  <dcterms:modified xsi:type="dcterms:W3CDTF">2026-01-07T07:54:19Z</dcterms:modified>
</cp:coreProperties>
</file>

<file path=docProps/thumbnail.jpeg>
</file>